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0" r:id="rId4"/>
    <p:sldId id="267" r:id="rId5"/>
    <p:sldId id="268" r:id="rId6"/>
    <p:sldId id="258" r:id="rId7"/>
    <p:sldId id="277" r:id="rId8"/>
    <p:sldId id="259" r:id="rId9"/>
    <p:sldId id="265" r:id="rId10"/>
    <p:sldId id="276" r:id="rId11"/>
    <p:sldId id="270" r:id="rId12"/>
    <p:sldId id="275" r:id="rId13"/>
    <p:sldId id="274" r:id="rId14"/>
    <p:sldId id="273" r:id="rId15"/>
    <p:sldId id="269" r:id="rId16"/>
    <p:sldId id="263" r:id="rId17"/>
    <p:sldId id="272" r:id="rId18"/>
    <p:sldId id="278" r:id="rId19"/>
    <p:sldId id="271" r:id="rId20"/>
    <p:sldId id="266" r:id="rId21"/>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29" autoAdjust="0"/>
  </p:normalViewPr>
  <p:slideViewPr>
    <p:cSldViewPr>
      <p:cViewPr>
        <p:scale>
          <a:sx n="78" d="100"/>
          <a:sy n="78" d="100"/>
        </p:scale>
        <p:origin x="-1932" y="-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065F1-4DCD-4C9C-947D-15FE243BE76B}" type="datetimeFigureOut">
              <a:rPr lang="et-EE" smtClean="0"/>
              <a:pPr/>
              <a:t>4.01.2013</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BEE44C-27B0-4175-B7BE-1FBB68246747}" type="slidenum">
              <a:rPr lang="et-EE" smtClean="0"/>
              <a:pPr/>
              <a:t>‹#›</a:t>
            </a:fld>
            <a:endParaRPr lang="et-EE"/>
          </a:p>
        </p:txBody>
      </p:sp>
    </p:spTree>
    <p:extLst>
      <p:ext uri="{BB962C8B-B14F-4D97-AF65-F5344CB8AC3E}">
        <p14:creationId xmlns:p14="http://schemas.microsoft.com/office/powerpoint/2010/main" val="140253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ea.org/W/bookshop/add.aspx?id=43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Aastane kaevanduspiir tekitab kunstiliku konkurentsi õli- ja elektritootjate vahel.</a:t>
            </a:r>
          </a:p>
          <a:p>
            <a:r>
              <a:rPr lang="et-EE" dirty="0" smtClean="0"/>
              <a:t>Selle peamisteks mõjuriteks on potensiaalne konkurents õlitootmisega ja riiklikud ressursi- ja keskkonnatasud. Põhjamaade elektriturul sõltub põlevkivi konkurentsivõime võrreldes söe- ja gaasielektrijaamadega.</a:t>
            </a:r>
            <a:endParaRPr lang="et-EE" dirty="0"/>
          </a:p>
        </p:txBody>
      </p:sp>
      <p:sp>
        <p:nvSpPr>
          <p:cNvPr id="4" name="Slide Number Placeholder 3"/>
          <p:cNvSpPr>
            <a:spLocks noGrp="1"/>
          </p:cNvSpPr>
          <p:nvPr>
            <p:ph type="sldNum" sz="quarter" idx="10"/>
          </p:nvPr>
        </p:nvSpPr>
        <p:spPr/>
        <p:txBody>
          <a:bodyPr/>
          <a:lstStyle/>
          <a:p>
            <a:fld id="{72BEE44C-27B0-4175-B7BE-1FBB68246747}" type="slidenum">
              <a:rPr lang="et-EE" smtClean="0"/>
              <a:pPr/>
              <a:t>2</a:t>
            </a:fld>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Coal demand rises over the outlook period, approaching oil</a:t>
            </a:r>
          </a:p>
          <a:p>
            <a:r>
              <a:rPr lang="en-US" dirty="0" smtClean="0"/>
              <a:t> Driven mainly by power generation in non OECD countries</a:t>
            </a:r>
          </a:p>
          <a:p>
            <a:r>
              <a:rPr lang="en-US" dirty="0" smtClean="0"/>
              <a:t> Shale gas revolution led to decline in coal consumption in the US, and to </a:t>
            </a:r>
          </a:p>
          <a:p>
            <a:r>
              <a:rPr lang="en-US" dirty="0" smtClean="0"/>
              <a:t>increased use of coal in Europe</a:t>
            </a:r>
          </a:p>
          <a:p>
            <a:r>
              <a:rPr lang="en-US" dirty="0" smtClean="0"/>
              <a:t> The large gas-to-coal switch in Europe is projected to peak in 2013</a:t>
            </a:r>
          </a:p>
          <a:p>
            <a:r>
              <a:rPr lang="en-US" dirty="0" smtClean="0"/>
              <a:t> Whereas China will surpass the rest of the world in coal consumption, </a:t>
            </a:r>
          </a:p>
          <a:p>
            <a:r>
              <a:rPr lang="en-US" dirty="0" smtClean="0"/>
              <a:t>India will gain importance in coal market, becoming the largest seaborne </a:t>
            </a:r>
          </a:p>
          <a:p>
            <a:r>
              <a:rPr lang="en-US" dirty="0" smtClean="0"/>
              <a:t>coal importer</a:t>
            </a:r>
          </a:p>
          <a:p>
            <a:r>
              <a:rPr lang="en-US" dirty="0" smtClean="0"/>
              <a:t> Seaborne coal trade will continue to increase unless there is a slowdown </a:t>
            </a:r>
          </a:p>
          <a:p>
            <a:r>
              <a:rPr lang="en-US" dirty="0" smtClean="0"/>
              <a:t>in Chinese economy</a:t>
            </a:r>
          </a:p>
          <a:p>
            <a:r>
              <a:rPr lang="en-US" dirty="0" smtClean="0"/>
              <a:t>Announcements of cuts and layoffs, despite many projects in the pipeline</a:t>
            </a:r>
            <a:endParaRPr lang="et-EE" dirty="0"/>
          </a:p>
        </p:txBody>
      </p:sp>
      <p:sp>
        <p:nvSpPr>
          <p:cNvPr id="4" name="Slide Number Placeholder 3"/>
          <p:cNvSpPr>
            <a:spLocks noGrp="1"/>
          </p:cNvSpPr>
          <p:nvPr>
            <p:ph type="sldNum" sz="quarter" idx="10"/>
          </p:nvPr>
        </p:nvSpPr>
        <p:spPr/>
        <p:txBody>
          <a:bodyPr/>
          <a:lstStyle/>
          <a:p>
            <a:fld id="{72BEE44C-27B0-4175-B7BE-1FBB68246747}" type="slidenum">
              <a:rPr lang="et-EE" smtClean="0"/>
              <a:pPr/>
              <a:t>4</a:t>
            </a:fld>
            <a:endParaRPr lang="et-E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fontAlgn="base"/>
            <a:r>
              <a:rPr lang="en-US" sz="1200" b="0" i="0" kern="1200" dirty="0" smtClean="0">
                <a:solidFill>
                  <a:schemeClr val="tx1"/>
                </a:solidFill>
                <a:latin typeface="+mn-lt"/>
                <a:ea typeface="+mn-ea"/>
                <a:cs typeface="+mn-cs"/>
              </a:rPr>
              <a:t>Only shale gas stops coal demand growth</a:t>
            </a:r>
          </a:p>
          <a:p>
            <a:pPr fontAlgn="base"/>
            <a:r>
              <a:rPr lang="en-US" sz="1200" b="0" i="0" kern="1200" dirty="0" smtClean="0">
                <a:solidFill>
                  <a:schemeClr val="tx1"/>
                </a:solidFill>
                <a:latin typeface="+mn-lt"/>
                <a:ea typeface="+mn-ea"/>
                <a:cs typeface="+mn-cs"/>
              </a:rPr>
              <a:t>18 December 2012</a:t>
            </a:r>
          </a:p>
          <a:p>
            <a:pPr fontAlgn="base"/>
            <a:r>
              <a:rPr lang="en-US" sz="1200" b="1" i="0" kern="1200" dirty="0" smtClean="0">
                <a:solidFill>
                  <a:schemeClr val="tx1"/>
                </a:solidFill>
                <a:latin typeface="+mn-lt"/>
                <a:ea typeface="+mn-ea"/>
                <a:cs typeface="+mn-cs"/>
              </a:rPr>
              <a:t>Coal demand is growing everywhere but the United States.</a:t>
            </a:r>
            <a:r>
              <a:rPr lang="en-US" sz="1200" b="0" i="0" kern="1200" dirty="0" smtClean="0">
                <a:solidFill>
                  <a:schemeClr val="tx1"/>
                </a:solidFill>
                <a:latin typeface="+mn-lt"/>
                <a:ea typeface="+mn-ea"/>
                <a:cs typeface="+mn-cs"/>
              </a:rPr>
              <a:t> The trend of the last decade continued in 2011, with coal supplying near half of the incremental primary energy supply globally. Coal demand grew 4.3% in 2011, or 304 million </a:t>
            </a:r>
            <a:r>
              <a:rPr lang="en-US" sz="1200" b="0" i="0" kern="1200" dirty="0" err="1" smtClean="0">
                <a:solidFill>
                  <a:schemeClr val="tx1"/>
                </a:solidFill>
                <a:latin typeface="+mn-lt"/>
                <a:ea typeface="+mn-ea"/>
                <a:cs typeface="+mn-cs"/>
              </a:rPr>
              <a:t>tonnes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mt</a:t>
            </a:r>
            <a:r>
              <a:rPr lang="en-US" sz="1200" b="0" i="0" kern="1200" dirty="0" smtClean="0">
                <a:solidFill>
                  <a:schemeClr val="tx1"/>
                </a:solidFill>
                <a:latin typeface="+mn-lt"/>
                <a:ea typeface="+mn-ea"/>
                <a:cs typeface="+mn-cs"/>
              </a:rPr>
              <a:t>). Chinese demand grew by 233 </a:t>
            </a:r>
            <a:r>
              <a:rPr lang="en-US" sz="1200" b="0" i="0" kern="1200" dirty="0" err="1" smtClean="0">
                <a:solidFill>
                  <a:schemeClr val="tx1"/>
                </a:solidFill>
                <a:latin typeface="+mn-lt"/>
                <a:ea typeface="+mn-ea"/>
                <a:cs typeface="+mn-cs"/>
              </a:rPr>
              <a:t>mt</a:t>
            </a:r>
            <a:r>
              <a:rPr lang="en-US" sz="1200" b="0" i="0" kern="1200" dirty="0" smtClean="0">
                <a:solidFill>
                  <a:schemeClr val="tx1"/>
                </a:solidFill>
                <a:latin typeface="+mn-lt"/>
                <a:ea typeface="+mn-ea"/>
                <a:cs typeface="+mn-cs"/>
              </a:rPr>
              <a:t>. The only region where coal demand declined was the United States. That drop is neither policy-driven nor a consequence of recession but rather the result of the availability of cheap gas.</a:t>
            </a:r>
          </a:p>
          <a:p>
            <a:pPr fontAlgn="base"/>
            <a:r>
              <a:rPr lang="en-US" sz="1200" b="1" i="0" kern="1200" dirty="0" smtClean="0">
                <a:solidFill>
                  <a:schemeClr val="tx1"/>
                </a:solidFill>
                <a:latin typeface="+mn-lt"/>
                <a:ea typeface="+mn-ea"/>
                <a:cs typeface="+mn-cs"/>
              </a:rPr>
              <a:t>Even though coal demand growth is slowing, coal’s share of the global energy mix is still rising, and by 2017 coal </a:t>
            </a:r>
            <a:r>
              <a:rPr lang="en-US" sz="1200" b="0" i="0" kern="1200" dirty="0" smtClean="0">
                <a:solidFill>
                  <a:schemeClr val="tx1"/>
                </a:solidFill>
                <a:latin typeface="+mn-lt"/>
                <a:ea typeface="+mn-ea"/>
                <a:cs typeface="+mn-cs"/>
              </a:rPr>
              <a:t>will come close to surpassing oil as the world’s top energy source. The world will burn around 1.2 billion more </a:t>
            </a:r>
            <a:r>
              <a:rPr lang="en-US" sz="1200" b="0" i="0" kern="1200" dirty="0" err="1" smtClean="0">
                <a:solidFill>
                  <a:schemeClr val="tx1"/>
                </a:solidFill>
                <a:latin typeface="+mn-lt"/>
                <a:ea typeface="+mn-ea"/>
                <a:cs typeface="+mn-cs"/>
              </a:rPr>
              <a:t>tonnes</a:t>
            </a:r>
            <a:r>
              <a:rPr lang="en-US" sz="1200" b="0" i="0" kern="1200" dirty="0" smtClean="0">
                <a:solidFill>
                  <a:schemeClr val="tx1"/>
                </a:solidFill>
                <a:latin typeface="+mn-lt"/>
                <a:ea typeface="+mn-ea"/>
                <a:cs typeface="+mn-cs"/>
              </a:rPr>
              <a:t> of coal per year by 2017 compared with today. That’s more than the current annual coal consumption of the United States and Russia combined.</a:t>
            </a:r>
          </a:p>
          <a:p>
            <a:pPr fontAlgn="base"/>
            <a:r>
              <a:rPr lang="en-US" sz="1200" b="1" i="0" kern="1200" dirty="0" smtClean="0">
                <a:solidFill>
                  <a:schemeClr val="tx1"/>
                </a:solidFill>
                <a:latin typeface="+mn-lt"/>
                <a:ea typeface="+mn-ea"/>
                <a:cs typeface="+mn-cs"/>
              </a:rPr>
              <a:t>China has become the largest coal importer in the world.</a:t>
            </a:r>
            <a:r>
              <a:rPr lang="en-US" sz="1200" b="0" i="0" kern="1200" dirty="0" smtClean="0">
                <a:solidFill>
                  <a:schemeClr val="tx1"/>
                </a:solidFill>
                <a:latin typeface="+mn-lt"/>
                <a:ea typeface="+mn-ea"/>
                <a:cs typeface="+mn-cs"/>
              </a:rPr>
              <a:t> In 2009, China became a net coal importer for the first time. In 2011, it became the largest coal importer, surpassing Japan, which had held the position for decades. Chinese imports (including Hong Kong) reached 204 </a:t>
            </a:r>
            <a:r>
              <a:rPr lang="en-US" sz="1200" b="0" i="0" kern="1200" dirty="0" err="1" smtClean="0">
                <a:solidFill>
                  <a:schemeClr val="tx1"/>
                </a:solidFill>
                <a:latin typeface="+mn-lt"/>
                <a:ea typeface="+mn-ea"/>
                <a:cs typeface="+mn-cs"/>
              </a:rPr>
              <a:t>mt</a:t>
            </a:r>
            <a:r>
              <a:rPr lang="en-US" sz="1200" b="0" i="0" kern="1200" dirty="0" smtClean="0">
                <a:solidFill>
                  <a:schemeClr val="tx1"/>
                </a:solidFill>
                <a:latin typeface="+mn-lt"/>
                <a:ea typeface="+mn-ea"/>
                <a:cs typeface="+mn-cs"/>
              </a:rPr>
              <a:t> in 2011 and they continued to grow in 2012.</a:t>
            </a:r>
          </a:p>
          <a:p>
            <a:pPr fontAlgn="base"/>
            <a:r>
              <a:rPr lang="en-US" sz="1200" b="1" i="0" kern="1200" dirty="0" smtClean="0">
                <a:solidFill>
                  <a:schemeClr val="tx1"/>
                </a:solidFill>
                <a:latin typeface="+mn-lt"/>
                <a:ea typeface="+mn-ea"/>
                <a:cs typeface="+mn-cs"/>
              </a:rPr>
              <a:t>Indonesia has become the largest coal exporter in the world. </a:t>
            </a:r>
            <a:r>
              <a:rPr lang="en-US" sz="1200" b="0" i="0" kern="1200" dirty="0" smtClean="0">
                <a:solidFill>
                  <a:schemeClr val="tx1"/>
                </a:solidFill>
                <a:latin typeface="+mn-lt"/>
                <a:ea typeface="+mn-ea"/>
                <a:cs typeface="+mn-cs"/>
              </a:rPr>
              <a:t>As another example of the increasing weight of non-OECD countries, Indonesia surpassed long-standing leader Australia as the largest exporter on a tonnage basis. Floods in Queensland in 2010-2011 constrained Australian exports, while Indonesia growth did not stop, surpassing the 300 </a:t>
            </a:r>
            <a:r>
              <a:rPr lang="en-US" sz="1200" b="0" i="0" kern="1200" dirty="0" err="1" smtClean="0">
                <a:solidFill>
                  <a:schemeClr val="tx1"/>
                </a:solidFill>
                <a:latin typeface="+mn-lt"/>
                <a:ea typeface="+mn-ea"/>
                <a:cs typeface="+mn-cs"/>
              </a:rPr>
              <a:t>mt</a:t>
            </a:r>
            <a:r>
              <a:rPr lang="en-US" sz="1200" b="0" i="0" kern="1200" dirty="0" smtClean="0">
                <a:solidFill>
                  <a:schemeClr val="tx1"/>
                </a:solidFill>
                <a:latin typeface="+mn-lt"/>
                <a:ea typeface="+mn-ea"/>
                <a:cs typeface="+mn-cs"/>
              </a:rPr>
              <a:t> line.</a:t>
            </a:r>
          </a:p>
          <a:p>
            <a:pPr fontAlgn="base"/>
            <a:r>
              <a:rPr lang="en-US" sz="1200" b="1" i="0" kern="1200" dirty="0" smtClean="0">
                <a:solidFill>
                  <a:schemeClr val="tx1"/>
                </a:solidFill>
                <a:latin typeface="+mn-lt"/>
                <a:ea typeface="+mn-ea"/>
                <a:cs typeface="+mn-cs"/>
              </a:rPr>
              <a:t>The coal renaissance in Europe is only temporary. </a:t>
            </a:r>
            <a:r>
              <a:rPr lang="en-US" sz="1200" b="0" i="0" kern="1200" dirty="0" smtClean="0">
                <a:solidFill>
                  <a:schemeClr val="tx1"/>
                </a:solidFill>
                <a:latin typeface="+mn-lt"/>
                <a:ea typeface="+mn-ea"/>
                <a:cs typeface="+mn-cs"/>
              </a:rPr>
              <a:t>Low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and high gas prices plus coal oversupply coming from US have made coal more competitive than gas for power generation, triggering coal consumption. However, increasing use of </a:t>
            </a:r>
            <a:r>
              <a:rPr lang="en-US" sz="1200" b="0" i="0" kern="1200" dirty="0" err="1" smtClean="0">
                <a:solidFill>
                  <a:schemeClr val="tx1"/>
                </a:solidFill>
                <a:latin typeface="+mn-lt"/>
                <a:ea typeface="+mn-ea"/>
                <a:cs typeface="+mn-cs"/>
              </a:rPr>
              <a:t>renewables</a:t>
            </a:r>
            <a:r>
              <a:rPr lang="en-US" sz="1200" b="0" i="0" kern="1200" dirty="0" smtClean="0">
                <a:solidFill>
                  <a:schemeClr val="tx1"/>
                </a:solidFill>
                <a:latin typeface="+mn-lt"/>
                <a:ea typeface="+mn-ea"/>
                <a:cs typeface="+mn-cs"/>
              </a:rPr>
              <a:t>, retirement of coal plants, and more balanced gas and coal prices will decrease coal consumption in most of Europe. All in all, coal demand in 2017 will be 10 million </a:t>
            </a:r>
            <a:r>
              <a:rPr lang="en-US" sz="1200" b="0" i="0" kern="1200" dirty="0" err="1" smtClean="0">
                <a:solidFill>
                  <a:schemeClr val="tx1"/>
                </a:solidFill>
                <a:latin typeface="+mn-lt"/>
                <a:ea typeface="+mn-ea"/>
                <a:cs typeface="+mn-cs"/>
              </a:rPr>
              <a:t>tonnes</a:t>
            </a:r>
            <a:r>
              <a:rPr lang="en-US" sz="1200" b="0" i="0" kern="1200" dirty="0" smtClean="0">
                <a:solidFill>
                  <a:schemeClr val="tx1"/>
                </a:solidFill>
                <a:latin typeface="+mn-lt"/>
                <a:ea typeface="+mn-ea"/>
                <a:cs typeface="+mn-cs"/>
              </a:rPr>
              <a:t> coal equivalent (</a:t>
            </a:r>
            <a:r>
              <a:rPr lang="en-US" sz="1200" b="0" i="0" kern="1200" dirty="0" err="1" smtClean="0">
                <a:solidFill>
                  <a:schemeClr val="tx1"/>
                </a:solidFill>
                <a:latin typeface="+mn-lt"/>
                <a:ea typeface="+mn-ea"/>
                <a:cs typeface="+mn-cs"/>
              </a:rPr>
              <a:t>mtce</a:t>
            </a:r>
            <a:r>
              <a:rPr lang="en-US" sz="1200" b="0" i="0" kern="1200" dirty="0" smtClean="0">
                <a:solidFill>
                  <a:schemeClr val="tx1"/>
                </a:solidFill>
                <a:latin typeface="+mn-lt"/>
                <a:ea typeface="+mn-ea"/>
                <a:cs typeface="+mn-cs"/>
              </a:rPr>
              <a:t>) higher than in 2011, as growth in Turkey will offset the more general decline.</a:t>
            </a:r>
          </a:p>
          <a:p>
            <a:pPr fontAlgn="base"/>
            <a:r>
              <a:rPr lang="en-US" sz="1200" b="1" i="0" kern="1200" dirty="0" smtClean="0">
                <a:solidFill>
                  <a:schemeClr val="tx1"/>
                </a:solidFill>
                <a:latin typeface="+mn-lt"/>
                <a:ea typeface="+mn-ea"/>
                <a:cs typeface="+mn-cs"/>
              </a:rPr>
              <a:t>Bad times for US coal.</a:t>
            </a:r>
            <a:r>
              <a:rPr lang="en-US" sz="1200" b="0" i="0" kern="1200" dirty="0" smtClean="0">
                <a:solidFill>
                  <a:schemeClr val="tx1"/>
                </a:solidFill>
                <a:latin typeface="+mn-lt"/>
                <a:ea typeface="+mn-ea"/>
                <a:cs typeface="+mn-cs"/>
              </a:rPr>
              <a:t> The fiercest competition for coal occurs in United States, where gas has gone below the $2/</a:t>
            </a:r>
            <a:r>
              <a:rPr lang="en-US" sz="1200" b="0" i="0" kern="1200" dirty="0" err="1" smtClean="0">
                <a:solidFill>
                  <a:schemeClr val="tx1"/>
                </a:solidFill>
                <a:latin typeface="+mn-lt"/>
                <a:ea typeface="+mn-ea"/>
                <a:cs typeface="+mn-cs"/>
              </a:rPr>
              <a:t>MBtu</a:t>
            </a:r>
            <a:r>
              <a:rPr lang="en-US" sz="1200" b="0" i="0" kern="1200" dirty="0" smtClean="0">
                <a:solidFill>
                  <a:schemeClr val="tx1"/>
                </a:solidFill>
                <a:latin typeface="+mn-lt"/>
                <a:ea typeface="+mn-ea"/>
                <a:cs typeface="+mn-cs"/>
              </a:rPr>
              <a:t> line. Whereas exports recently could alleviate the plight of US coal producers, declining demand will give rise to cuts and layoffs in mines, especially in the high-cost Appalachia area. </a:t>
            </a:r>
            <a:r>
              <a:rPr lang="en-US" sz="1200" b="0" i="1" kern="1200" dirty="0" smtClean="0">
                <a:solidFill>
                  <a:schemeClr val="tx1"/>
                </a:solidFill>
                <a:latin typeface="+mn-lt"/>
                <a:ea typeface="+mn-ea"/>
                <a:cs typeface="+mn-cs"/>
                <a:hlinkClick r:id="rId3"/>
              </a:rPr>
              <a:t>Medium-Term Coal Market Report 2012</a:t>
            </a:r>
            <a:r>
              <a:rPr lang="en-US" sz="1200" b="0" i="0" kern="1200" dirty="0" smtClean="0">
                <a:solidFill>
                  <a:schemeClr val="tx1"/>
                </a:solidFill>
                <a:latin typeface="+mn-lt"/>
                <a:ea typeface="+mn-ea"/>
                <a:cs typeface="+mn-cs"/>
              </a:rPr>
              <a:t> projections for US coal demand by 2017 are 600 </a:t>
            </a:r>
            <a:r>
              <a:rPr lang="en-US" sz="1200" b="0" i="0" kern="1200" dirty="0" err="1" smtClean="0">
                <a:solidFill>
                  <a:schemeClr val="tx1"/>
                </a:solidFill>
                <a:latin typeface="+mn-lt"/>
                <a:ea typeface="+mn-ea"/>
                <a:cs typeface="+mn-cs"/>
              </a:rPr>
              <a:t>mtce</a:t>
            </a:r>
            <a:r>
              <a:rPr lang="en-US" sz="1200" b="0" i="0" kern="1200" dirty="0" smtClean="0">
                <a:solidFill>
                  <a:schemeClr val="tx1"/>
                </a:solidFill>
                <a:latin typeface="+mn-lt"/>
                <a:ea typeface="+mn-ea"/>
                <a:cs typeface="+mn-cs"/>
              </a:rPr>
              <a:t>, a dramatic fall from 697 </a:t>
            </a:r>
            <a:r>
              <a:rPr lang="en-US" sz="1200" b="0" i="0" kern="1200" dirty="0" err="1" smtClean="0">
                <a:solidFill>
                  <a:schemeClr val="tx1"/>
                </a:solidFill>
                <a:latin typeface="+mn-lt"/>
                <a:ea typeface="+mn-ea"/>
                <a:cs typeface="+mn-cs"/>
              </a:rPr>
              <a:t>mtce</a:t>
            </a:r>
            <a:r>
              <a:rPr lang="en-US" sz="1200" b="0" i="0" kern="1200" dirty="0" smtClean="0">
                <a:solidFill>
                  <a:schemeClr val="tx1"/>
                </a:solidFill>
                <a:latin typeface="+mn-lt"/>
                <a:ea typeface="+mn-ea"/>
                <a:cs typeface="+mn-cs"/>
              </a:rPr>
              <a:t> in 2011. US production is projected to fall from 771 </a:t>
            </a:r>
            <a:r>
              <a:rPr lang="en-US" sz="1200" b="0" i="0" kern="1200" dirty="0" err="1" smtClean="0">
                <a:solidFill>
                  <a:schemeClr val="tx1"/>
                </a:solidFill>
                <a:latin typeface="+mn-lt"/>
                <a:ea typeface="+mn-ea"/>
                <a:cs typeface="+mn-cs"/>
              </a:rPr>
              <a:t>mtce</a:t>
            </a:r>
            <a:r>
              <a:rPr lang="en-US" sz="1200" b="0" i="0" kern="1200" dirty="0" smtClean="0">
                <a:solidFill>
                  <a:schemeClr val="tx1"/>
                </a:solidFill>
                <a:latin typeface="+mn-lt"/>
                <a:ea typeface="+mn-ea"/>
                <a:cs typeface="+mn-cs"/>
              </a:rPr>
              <a:t> in 2011 to 697 </a:t>
            </a:r>
            <a:r>
              <a:rPr lang="en-US" sz="1200" b="0" i="0" kern="1200" dirty="0" err="1" smtClean="0">
                <a:solidFill>
                  <a:schemeClr val="tx1"/>
                </a:solidFill>
                <a:latin typeface="+mn-lt"/>
                <a:ea typeface="+mn-ea"/>
                <a:cs typeface="+mn-cs"/>
              </a:rPr>
              <a:t>mtce</a:t>
            </a:r>
            <a:r>
              <a:rPr lang="en-US" sz="1200" b="0" i="0" kern="1200" dirty="0" smtClean="0">
                <a:solidFill>
                  <a:schemeClr val="tx1"/>
                </a:solidFill>
                <a:latin typeface="+mn-lt"/>
                <a:ea typeface="+mn-ea"/>
                <a:cs typeface="+mn-cs"/>
              </a:rPr>
              <a:t> in 2017.</a:t>
            </a:r>
          </a:p>
          <a:p>
            <a:pPr fontAlgn="base"/>
            <a:r>
              <a:rPr lang="en-US" sz="1200" b="1" i="0" kern="1200" dirty="0" smtClean="0">
                <a:solidFill>
                  <a:schemeClr val="tx1"/>
                </a:solidFill>
                <a:latin typeface="+mn-lt"/>
                <a:ea typeface="+mn-ea"/>
                <a:cs typeface="+mn-cs"/>
              </a:rPr>
              <a:t>India will increase its influence in coal markets. </a:t>
            </a:r>
            <a:r>
              <a:rPr lang="en-US" sz="1200" b="0" i="0" kern="1200" dirty="0" smtClean="0">
                <a:solidFill>
                  <a:schemeClr val="tx1"/>
                </a:solidFill>
                <a:latin typeface="+mn-lt"/>
                <a:ea typeface="+mn-ea"/>
                <a:cs typeface="+mn-cs"/>
              </a:rPr>
              <a:t>Endowed with large coal reserves, a population of more than 1 billion, electricity shortages and the largest pocket of energy poverty in the world, India makes the perfect cocktail to boost coal consumption. Domestic industry’s performance will allow India to be the largest seaborne coal importer by 2017 with 204 </a:t>
            </a:r>
            <a:r>
              <a:rPr lang="en-US" sz="1200" b="0" i="0" kern="1200" dirty="0" err="1" smtClean="0">
                <a:solidFill>
                  <a:schemeClr val="tx1"/>
                </a:solidFill>
                <a:latin typeface="+mn-lt"/>
                <a:ea typeface="+mn-ea"/>
                <a:cs typeface="+mn-cs"/>
              </a:rPr>
              <a:t>mtce</a:t>
            </a:r>
            <a:r>
              <a:rPr lang="en-US" sz="1200" b="0" i="0" kern="1200" dirty="0" smtClean="0">
                <a:solidFill>
                  <a:schemeClr val="tx1"/>
                </a:solidFill>
                <a:latin typeface="+mn-lt"/>
                <a:ea typeface="+mn-ea"/>
                <a:cs typeface="+mn-cs"/>
              </a:rPr>
              <a:t> and the second-largest coal consumer, surpassing United States.</a:t>
            </a:r>
          </a:p>
          <a:p>
            <a:pPr fontAlgn="base"/>
            <a:r>
              <a:rPr lang="en-US" sz="1200" b="1" i="0" kern="1200" dirty="0" smtClean="0">
                <a:solidFill>
                  <a:schemeClr val="tx1"/>
                </a:solidFill>
                <a:latin typeface="+mn-lt"/>
                <a:ea typeface="+mn-ea"/>
                <a:cs typeface="+mn-cs"/>
              </a:rPr>
              <a:t>Australia will recover its throne as the biggest coal exporter.</a:t>
            </a:r>
            <a:r>
              <a:rPr lang="en-US" sz="1200" b="0" i="0" kern="1200" dirty="0" smtClean="0">
                <a:solidFill>
                  <a:schemeClr val="tx1"/>
                </a:solidFill>
                <a:latin typeface="+mn-lt"/>
                <a:ea typeface="+mn-ea"/>
                <a:cs typeface="+mn-cs"/>
              </a:rPr>
              <a:t> Despite some issues such as rising </a:t>
            </a:r>
            <a:r>
              <a:rPr lang="en-US" sz="1200" b="0" i="0" kern="1200" dirty="0" err="1" smtClean="0">
                <a:solidFill>
                  <a:schemeClr val="tx1"/>
                </a:solidFill>
                <a:latin typeface="+mn-lt"/>
                <a:ea typeface="+mn-ea"/>
                <a:cs typeface="+mn-cs"/>
              </a:rPr>
              <a:t>labour</a:t>
            </a:r>
            <a:r>
              <a:rPr lang="en-US" sz="1200" b="0" i="0" kern="1200" dirty="0" smtClean="0">
                <a:solidFill>
                  <a:schemeClr val="tx1"/>
                </a:solidFill>
                <a:latin typeface="+mn-lt"/>
                <a:ea typeface="+mn-ea"/>
                <a:cs typeface="+mn-cs"/>
              </a:rPr>
              <a:t> costs and domestic currency rate, which give Indonesia competitive advantages, Australia will concentrate a great share on infrastructure and mine expansion investments to become the largest exporter, with 356 </a:t>
            </a:r>
            <a:r>
              <a:rPr lang="en-US" sz="1200" b="0" i="0" kern="1200" dirty="0" err="1" smtClean="0">
                <a:solidFill>
                  <a:schemeClr val="tx1"/>
                </a:solidFill>
                <a:latin typeface="+mn-lt"/>
                <a:ea typeface="+mn-ea"/>
                <a:cs typeface="+mn-cs"/>
              </a:rPr>
              <a:t>mtce</a:t>
            </a:r>
            <a:r>
              <a:rPr lang="en-US" sz="1200" b="0" i="0" kern="1200" dirty="0" smtClean="0">
                <a:solidFill>
                  <a:schemeClr val="tx1"/>
                </a:solidFill>
                <a:latin typeface="+mn-lt"/>
                <a:ea typeface="+mn-ea"/>
                <a:cs typeface="+mn-cs"/>
              </a:rPr>
              <a:t> by 2017, well above Indonesia’s total exports then of 309 </a:t>
            </a:r>
            <a:r>
              <a:rPr lang="en-US" sz="1200" b="0" i="0" kern="1200" dirty="0" err="1" smtClean="0">
                <a:solidFill>
                  <a:schemeClr val="tx1"/>
                </a:solidFill>
                <a:latin typeface="+mn-lt"/>
                <a:ea typeface="+mn-ea"/>
                <a:cs typeface="+mn-cs"/>
              </a:rPr>
              <a:t>mtce</a:t>
            </a:r>
            <a:r>
              <a:rPr lang="en-US" sz="1200" b="0" i="0" kern="1200" dirty="0" smtClean="0">
                <a:solidFill>
                  <a:schemeClr val="tx1"/>
                </a:solidFill>
                <a:latin typeface="+mn-lt"/>
                <a:ea typeface="+mn-ea"/>
                <a:cs typeface="+mn-cs"/>
              </a:rPr>
              <a:t>.</a:t>
            </a:r>
          </a:p>
          <a:p>
            <a:pPr fontAlgn="base"/>
            <a:r>
              <a:rPr lang="en-US" sz="1200" b="1" i="0" kern="1200" dirty="0" smtClean="0">
                <a:solidFill>
                  <a:schemeClr val="tx1"/>
                </a:solidFill>
                <a:latin typeface="+mn-lt"/>
                <a:ea typeface="+mn-ea"/>
                <a:cs typeface="+mn-cs"/>
              </a:rPr>
              <a:t>Enough investments are planned and in progress to </a:t>
            </a:r>
            <a:r>
              <a:rPr lang="en-US" sz="1200" b="1" i="0" kern="1200" dirty="0" err="1" smtClean="0">
                <a:solidFill>
                  <a:schemeClr val="tx1"/>
                </a:solidFill>
                <a:latin typeface="+mn-lt"/>
                <a:ea typeface="+mn-ea"/>
                <a:cs typeface="+mn-cs"/>
              </a:rPr>
              <a:t>ensuresupply</a:t>
            </a:r>
            <a:r>
              <a:rPr lang="en-US" sz="1200" b="1" i="0" kern="1200" dirty="0" smtClean="0">
                <a:solidFill>
                  <a:schemeClr val="tx1"/>
                </a:solidFill>
                <a:latin typeface="+mn-lt"/>
                <a:ea typeface="+mn-ea"/>
                <a:cs typeface="+mn-cs"/>
              </a:rPr>
              <a:t>. Uncertainties will delay or cancel many of them.</a:t>
            </a:r>
            <a:r>
              <a:rPr lang="en-US" sz="1200" b="0" i="0" kern="1200" dirty="0" smtClean="0">
                <a:solidFill>
                  <a:schemeClr val="tx1"/>
                </a:solidFill>
                <a:latin typeface="+mn-lt"/>
                <a:ea typeface="+mn-ea"/>
                <a:cs typeface="+mn-cs"/>
              </a:rPr>
              <a:t> In the pipeline are almost 300 million </a:t>
            </a:r>
            <a:r>
              <a:rPr lang="en-US" sz="1200" b="0" i="0" kern="1200" dirty="0" err="1" smtClean="0">
                <a:solidFill>
                  <a:schemeClr val="tx1"/>
                </a:solidFill>
                <a:latin typeface="+mn-lt"/>
                <a:ea typeface="+mn-ea"/>
                <a:cs typeface="+mn-cs"/>
              </a:rPr>
              <a:t>tonnes</a:t>
            </a:r>
            <a:r>
              <a:rPr lang="en-US" sz="1200" b="0" i="0" kern="1200" dirty="0" smtClean="0">
                <a:solidFill>
                  <a:schemeClr val="tx1"/>
                </a:solidFill>
                <a:latin typeface="+mn-lt"/>
                <a:ea typeface="+mn-ea"/>
                <a:cs typeface="+mn-cs"/>
              </a:rPr>
              <a:t> per annum (</a:t>
            </a:r>
            <a:r>
              <a:rPr lang="en-US" sz="1200" b="0" i="0" kern="1200" dirty="0" err="1" smtClean="0">
                <a:solidFill>
                  <a:schemeClr val="tx1"/>
                </a:solidFill>
                <a:latin typeface="+mn-lt"/>
                <a:ea typeface="+mn-ea"/>
                <a:cs typeface="+mn-cs"/>
              </a:rPr>
              <a:t>mtpa</a:t>
            </a:r>
            <a:r>
              <a:rPr lang="en-US" sz="1200" b="0" i="0" kern="1200" dirty="0" smtClean="0">
                <a:solidFill>
                  <a:schemeClr val="tx1"/>
                </a:solidFill>
                <a:latin typeface="+mn-lt"/>
                <a:ea typeface="+mn-ea"/>
                <a:cs typeface="+mn-cs"/>
              </a:rPr>
              <a:t>) of terminal capacity and the 150 </a:t>
            </a:r>
            <a:r>
              <a:rPr lang="en-US" sz="1200" b="0" i="0" kern="1200" dirty="0" err="1" smtClean="0">
                <a:solidFill>
                  <a:schemeClr val="tx1"/>
                </a:solidFill>
                <a:latin typeface="+mn-lt"/>
                <a:ea typeface="+mn-ea"/>
                <a:cs typeface="+mn-cs"/>
              </a:rPr>
              <a:t>mtpa</a:t>
            </a:r>
            <a:r>
              <a:rPr lang="en-US" sz="1200" b="0" i="0" kern="1200" dirty="0" smtClean="0">
                <a:solidFill>
                  <a:schemeClr val="tx1"/>
                </a:solidFill>
                <a:latin typeface="+mn-lt"/>
                <a:ea typeface="+mn-ea"/>
                <a:cs typeface="+mn-cs"/>
              </a:rPr>
              <a:t> (probable) to 600 </a:t>
            </a:r>
            <a:r>
              <a:rPr lang="en-US" sz="1200" b="0" i="0" kern="1200" dirty="0" err="1" smtClean="0">
                <a:solidFill>
                  <a:schemeClr val="tx1"/>
                </a:solidFill>
                <a:latin typeface="+mn-lt"/>
                <a:ea typeface="+mn-ea"/>
                <a:cs typeface="+mn-cs"/>
              </a:rPr>
              <a:t>mtpa</a:t>
            </a:r>
            <a:r>
              <a:rPr lang="en-US" sz="1200" b="0" i="0" kern="1200" dirty="0" smtClean="0">
                <a:solidFill>
                  <a:schemeClr val="tx1"/>
                </a:solidFill>
                <a:latin typeface="+mn-lt"/>
                <a:ea typeface="+mn-ea"/>
                <a:cs typeface="+mn-cs"/>
              </a:rPr>
              <a:t> (potential) of mine expansion capacity, more than enough to meet coal demand in a secure way over the outlook period. But current low prices and uncertainty about economic growth, especially when related to China, will delay and stop some investments.</a:t>
            </a:r>
          </a:p>
          <a:p>
            <a:endParaRPr lang="et-EE" dirty="0"/>
          </a:p>
        </p:txBody>
      </p:sp>
      <p:sp>
        <p:nvSpPr>
          <p:cNvPr id="4" name="Slide Number Placeholder 3"/>
          <p:cNvSpPr>
            <a:spLocks noGrp="1"/>
          </p:cNvSpPr>
          <p:nvPr>
            <p:ph type="sldNum" sz="quarter" idx="10"/>
          </p:nvPr>
        </p:nvSpPr>
        <p:spPr/>
        <p:txBody>
          <a:bodyPr/>
          <a:lstStyle/>
          <a:p>
            <a:fld id="{72BEE44C-27B0-4175-B7BE-1FBB68246747}" type="slidenum">
              <a:rPr lang="et-EE" smtClean="0"/>
              <a:pPr/>
              <a:t>15</a:t>
            </a:fld>
            <a:endParaRPr lang="et-E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AE3363CB-1381-4C00-895A-E51AEACFFA6D}" type="datetimeFigureOut">
              <a:rPr lang="et-EE" smtClean="0"/>
              <a:pPr/>
              <a:t>4.01.2013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AE9563F3-4B1B-4496-AB71-D3E500D28586}" type="slidenum">
              <a:rPr lang="et-EE" smtClean="0"/>
              <a:pPr/>
              <a:t>‹#›</a:t>
            </a:fld>
            <a:endParaRPr lang="et-E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AE3363CB-1381-4C00-895A-E51AEACFFA6D}" type="datetimeFigureOut">
              <a:rPr lang="et-EE" smtClean="0"/>
              <a:pPr/>
              <a:t>4.01.2013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AE9563F3-4B1B-4496-AB71-D3E500D28586}"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AE3363CB-1381-4C00-895A-E51AEACFFA6D}" type="datetimeFigureOut">
              <a:rPr lang="et-EE" smtClean="0"/>
              <a:pPr/>
              <a:t>4.01.2013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AE9563F3-4B1B-4496-AB71-D3E500D28586}"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AE3363CB-1381-4C00-895A-E51AEACFFA6D}" type="datetimeFigureOut">
              <a:rPr lang="et-EE" smtClean="0"/>
              <a:pPr/>
              <a:t>4.01.2013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AE9563F3-4B1B-4496-AB71-D3E500D28586}" type="slidenum">
              <a:rPr lang="et-EE" smtClean="0"/>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3363CB-1381-4C00-895A-E51AEACFFA6D}" type="datetimeFigureOut">
              <a:rPr lang="et-EE" smtClean="0"/>
              <a:pPr/>
              <a:t>4.01.2013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AE9563F3-4B1B-4496-AB71-D3E500D28586}" type="slidenum">
              <a:rPr lang="et-EE" smtClean="0"/>
              <a:pPr/>
              <a:t>‹#›</a:t>
            </a:fld>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AE3363CB-1381-4C00-895A-E51AEACFFA6D}" type="datetimeFigureOut">
              <a:rPr lang="et-EE" smtClean="0"/>
              <a:pPr/>
              <a:t>4.01.2013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AE9563F3-4B1B-4496-AB71-D3E500D28586}"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AE3363CB-1381-4C00-895A-E51AEACFFA6D}" type="datetimeFigureOut">
              <a:rPr lang="et-EE" smtClean="0"/>
              <a:pPr/>
              <a:t>4.01.2013</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AE9563F3-4B1B-4496-AB71-D3E500D28586}" type="slidenum">
              <a:rPr lang="et-EE" smtClean="0"/>
              <a:pPr/>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AE3363CB-1381-4C00-895A-E51AEACFFA6D}" type="datetimeFigureOut">
              <a:rPr lang="et-EE" smtClean="0"/>
              <a:pPr/>
              <a:t>4.01.2013</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AE9563F3-4B1B-4496-AB71-D3E500D28586}"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363CB-1381-4C00-895A-E51AEACFFA6D}" type="datetimeFigureOut">
              <a:rPr lang="et-EE" smtClean="0"/>
              <a:pPr/>
              <a:t>4.01.2013</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AE9563F3-4B1B-4496-AB71-D3E500D28586}" type="slidenum">
              <a:rPr lang="et-EE" smtClean="0"/>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363CB-1381-4C00-895A-E51AEACFFA6D}" type="datetimeFigureOut">
              <a:rPr lang="et-EE" smtClean="0"/>
              <a:pPr/>
              <a:t>4.01.2013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AE9563F3-4B1B-4496-AB71-D3E500D28586}" type="slidenum">
              <a:rPr lang="et-EE" smtClean="0"/>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363CB-1381-4C00-895A-E51AEACFFA6D}" type="datetimeFigureOut">
              <a:rPr lang="et-EE" smtClean="0"/>
              <a:pPr/>
              <a:t>4.01.2013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AE9563F3-4B1B-4496-AB71-D3E500D28586}" type="slidenum">
              <a:rPr lang="et-EE" smtClean="0"/>
              <a:pPr/>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363CB-1381-4C00-895A-E51AEACFFA6D}" type="datetimeFigureOut">
              <a:rPr lang="et-EE" smtClean="0"/>
              <a:pPr/>
              <a:t>4.01.2013</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563F3-4B1B-4496-AB71-D3E500D28586}" type="slidenum">
              <a:rPr lang="et-EE" smtClean="0"/>
              <a:pPr/>
              <a:t>‹#›</a:t>
            </a:fld>
            <a:endParaRPr lang="et-E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hyperlink" Target="http://webcast.ec.europa.eu/eutv/portal/_v_fl_300_et/player/index_player_et.html?id=14135&amp;pId=14126" TargetMode="External"/><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r"/>
            <a:r>
              <a:rPr lang="et-EE" sz="3100" i="1" dirty="0" smtClean="0"/>
              <a:t>Aruteluks</a:t>
            </a:r>
            <a:r>
              <a:rPr lang="et-EE" sz="3100" i="1" dirty="0" smtClean="0">
                <a:solidFill>
                  <a:srgbClr val="0070C0"/>
                </a:solidFill>
              </a:rPr>
              <a:t> </a:t>
            </a:r>
            <a:r>
              <a:rPr lang="et-EE" dirty="0" smtClean="0">
                <a:solidFill>
                  <a:srgbClr val="0070C0"/>
                </a:solidFill>
              </a:rPr>
              <a:t/>
            </a:r>
            <a:br>
              <a:rPr lang="et-EE" dirty="0" smtClean="0">
                <a:solidFill>
                  <a:srgbClr val="0070C0"/>
                </a:solidFill>
              </a:rPr>
            </a:br>
            <a:r>
              <a:rPr lang="et-EE" dirty="0" smtClean="0">
                <a:solidFill>
                  <a:srgbClr val="0070C0"/>
                </a:solidFill>
              </a:rPr>
              <a:t/>
            </a:r>
            <a:br>
              <a:rPr lang="et-EE" dirty="0" smtClean="0">
                <a:solidFill>
                  <a:srgbClr val="0070C0"/>
                </a:solidFill>
              </a:rPr>
            </a:br>
            <a:r>
              <a:rPr lang="et-EE" dirty="0" smtClean="0">
                <a:solidFill>
                  <a:srgbClr val="0070C0"/>
                </a:solidFill>
              </a:rPr>
              <a:t>Põlevkivist toodetud elektrienergia ja põlevkiviõli ekspordi/impordi võimalused 2016 - 2030</a:t>
            </a:r>
            <a:endParaRPr lang="et-EE" dirty="0">
              <a:solidFill>
                <a:srgbClr val="0070C0"/>
              </a:solidFill>
            </a:endParaRPr>
          </a:p>
        </p:txBody>
      </p:sp>
      <p:sp>
        <p:nvSpPr>
          <p:cNvPr id="3" name="Subtitle 2"/>
          <p:cNvSpPr>
            <a:spLocks noGrp="1"/>
          </p:cNvSpPr>
          <p:nvPr>
            <p:ph type="subTitle" idx="1"/>
          </p:nvPr>
        </p:nvSpPr>
        <p:spPr>
          <a:xfrm>
            <a:off x="2051720" y="3933056"/>
            <a:ext cx="6400800" cy="2160240"/>
          </a:xfrm>
        </p:spPr>
        <p:txBody>
          <a:bodyPr>
            <a:normAutofit fontScale="85000" lnSpcReduction="20000"/>
          </a:bodyPr>
          <a:lstStyle/>
          <a:p>
            <a:pPr algn="r"/>
            <a:r>
              <a:rPr lang="et-EE" dirty="0" smtClean="0"/>
              <a:t> </a:t>
            </a:r>
          </a:p>
          <a:p>
            <a:pPr algn="r"/>
            <a:endParaRPr lang="et-EE" dirty="0" smtClean="0"/>
          </a:p>
          <a:p>
            <a:pPr algn="r"/>
            <a:r>
              <a:rPr lang="et-EE" dirty="0" smtClean="0"/>
              <a:t>Keskkonnaministeeriumis</a:t>
            </a:r>
          </a:p>
          <a:p>
            <a:pPr algn="r"/>
            <a:r>
              <a:rPr lang="et-EE" dirty="0" smtClean="0"/>
              <a:t>Peeter Pikk / Baltic Energy Partners</a:t>
            </a:r>
          </a:p>
          <a:p>
            <a:pPr algn="r"/>
            <a:r>
              <a:rPr lang="et-EE" dirty="0" smtClean="0"/>
              <a:t>20.12.12</a:t>
            </a:r>
            <a:endParaRPr lang="et-E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6995120" cy="1143000"/>
          </a:xfrm>
        </p:spPr>
        <p:txBody>
          <a:bodyPr anchor="t">
            <a:noAutofit/>
          </a:bodyPr>
          <a:lstStyle/>
          <a:p>
            <a:pPr algn="l"/>
            <a:r>
              <a:rPr lang="et-EE" sz="2800" b="1" dirty="0" smtClean="0">
                <a:solidFill>
                  <a:schemeClr val="accent1"/>
                </a:solidFill>
              </a:rPr>
              <a:t>Õlitootmise konkurentsivõime sõltub peamiselt nafta maailmaturu hindadest, mis on volatiilne</a:t>
            </a:r>
            <a:endParaRPr lang="et-EE" sz="2800" b="1" dirty="0">
              <a:solidFill>
                <a:schemeClr val="accent1"/>
              </a:solidFill>
            </a:endParaRPr>
          </a:p>
        </p:txBody>
      </p:sp>
      <p:sp>
        <p:nvSpPr>
          <p:cNvPr id="7" name="Right Arrow 6"/>
          <p:cNvSpPr/>
          <p:nvPr/>
        </p:nvSpPr>
        <p:spPr>
          <a:xfrm>
            <a:off x="7524328" y="116632"/>
            <a:ext cx="1512168" cy="360000"/>
          </a:xfrm>
          <a:prstGeom prst="rightArrow">
            <a:avLst>
              <a:gd name="adj1" fmla="val 100000"/>
              <a:gd name="adj2" fmla="val 50000"/>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8" name="Right Arrow 7"/>
          <p:cNvSpPr/>
          <p:nvPr/>
        </p:nvSpPr>
        <p:spPr>
          <a:xfrm>
            <a:off x="7524328" y="476672"/>
            <a:ext cx="1512168" cy="360000"/>
          </a:xfrm>
          <a:prstGeom prst="rightArrow">
            <a:avLst>
              <a:gd name="adj1" fmla="val 100000"/>
              <a:gd name="adj2" fmla="val 5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9" name="Right Arrow 8"/>
          <p:cNvSpPr/>
          <p:nvPr/>
        </p:nvSpPr>
        <p:spPr>
          <a:xfrm>
            <a:off x="7524328" y="836712"/>
            <a:ext cx="1512000" cy="360040"/>
          </a:xfrm>
          <a:prstGeom prst="rightArrow">
            <a:avLst>
              <a:gd name="adj1" fmla="val 100000"/>
              <a:gd name="adj2" fmla="val 5000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pic>
        <p:nvPicPr>
          <p:cNvPr id="35842" name="Picture 2"/>
          <p:cNvPicPr>
            <a:picLocks noChangeAspect="1" noChangeArrowheads="1"/>
          </p:cNvPicPr>
          <p:nvPr/>
        </p:nvPicPr>
        <p:blipFill>
          <a:blip r:embed="rId2" cstate="print"/>
          <a:srcRect/>
          <a:stretch>
            <a:fillRect/>
          </a:stretch>
        </p:blipFill>
        <p:spPr bwMode="auto">
          <a:xfrm>
            <a:off x="340242" y="1628800"/>
            <a:ext cx="8624246" cy="4320480"/>
          </a:xfrm>
          <a:prstGeom prst="rect">
            <a:avLst/>
          </a:prstGeom>
          <a:noFill/>
          <a:ln w="9525">
            <a:noFill/>
            <a:miter lim="800000"/>
            <a:headEnd/>
            <a:tailEnd/>
          </a:ln>
          <a:effectLst/>
        </p:spPr>
      </p:pic>
      <p:sp>
        <p:nvSpPr>
          <p:cNvPr id="13" name="Rectangle 12"/>
          <p:cNvSpPr/>
          <p:nvPr/>
        </p:nvSpPr>
        <p:spPr>
          <a:xfrm>
            <a:off x="5292080" y="4437112"/>
            <a:ext cx="237626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642194"/>
          </a:xfrm>
        </p:spPr>
        <p:txBody>
          <a:bodyPr anchor="t">
            <a:normAutofit/>
          </a:bodyPr>
          <a:lstStyle/>
          <a:p>
            <a:pPr algn="l"/>
            <a:r>
              <a:rPr lang="et-EE" sz="2800" b="1" dirty="0" smtClean="0">
                <a:solidFill>
                  <a:srgbClr val="0070C0"/>
                </a:solidFill>
              </a:rPr>
              <a:t>Vajandus primaarenergia järgi maailmas kasvab. Aasiast. Uute allikate hind ca 90$/bbl</a:t>
            </a:r>
            <a:endParaRPr lang="et-EE" sz="2800" b="1" dirty="0">
              <a:solidFill>
                <a:srgbClr val="0070C0"/>
              </a:solidFill>
            </a:endParaRPr>
          </a:p>
        </p:txBody>
      </p:sp>
      <p:pic>
        <p:nvPicPr>
          <p:cNvPr id="11267" name="Picture 3"/>
          <p:cNvPicPr>
            <a:picLocks noGrp="1" noChangeAspect="1" noChangeArrowheads="1"/>
          </p:cNvPicPr>
          <p:nvPr>
            <p:ph sz="half" idx="1"/>
          </p:nvPr>
        </p:nvPicPr>
        <p:blipFill>
          <a:blip r:embed="rId2" cstate="print"/>
          <a:srcRect/>
          <a:stretch>
            <a:fillRect/>
          </a:stretch>
        </p:blipFill>
        <p:spPr bwMode="auto">
          <a:xfrm>
            <a:off x="0" y="1958969"/>
            <a:ext cx="4495800" cy="3456880"/>
          </a:xfrm>
          <a:prstGeom prst="rect">
            <a:avLst/>
          </a:prstGeom>
          <a:noFill/>
          <a:ln w="9525">
            <a:noFill/>
            <a:miter lim="800000"/>
            <a:headEnd/>
            <a:tailEnd/>
          </a:ln>
          <a:effectLst/>
        </p:spPr>
      </p:pic>
      <p:sp>
        <p:nvSpPr>
          <p:cNvPr id="9" name="TextBox 8"/>
          <p:cNvSpPr txBox="1"/>
          <p:nvPr/>
        </p:nvSpPr>
        <p:spPr>
          <a:xfrm>
            <a:off x="0" y="6488668"/>
            <a:ext cx="8964488" cy="369332"/>
          </a:xfrm>
          <a:prstGeom prst="rect">
            <a:avLst/>
          </a:prstGeom>
          <a:noFill/>
        </p:spPr>
        <p:txBody>
          <a:bodyPr wrap="square" rtlCol="0">
            <a:spAutoFit/>
          </a:bodyPr>
          <a:lstStyle/>
          <a:p>
            <a:r>
              <a:rPr lang="et-EE" dirty="0"/>
              <a:t>Source: Global Oil Vision, Citi Research, 13 September </a:t>
            </a:r>
            <a:r>
              <a:rPr lang="et-EE" dirty="0" smtClean="0"/>
              <a:t>2012; World Oil Outlook 2012</a:t>
            </a:r>
            <a:endParaRPr lang="et-EE" dirty="0"/>
          </a:p>
        </p:txBody>
      </p:sp>
      <p:pic>
        <p:nvPicPr>
          <p:cNvPr id="11269" name="Picture 5"/>
          <p:cNvPicPr>
            <a:picLocks noGrp="1" noChangeAspect="1" noChangeArrowheads="1"/>
          </p:cNvPicPr>
          <p:nvPr>
            <p:ph sz="half" idx="2"/>
          </p:nvPr>
        </p:nvPicPr>
        <p:blipFill>
          <a:blip r:embed="rId3" cstate="print"/>
          <a:srcRect/>
          <a:stretch>
            <a:fillRect/>
          </a:stretch>
        </p:blipFill>
        <p:spPr bwMode="auto">
          <a:xfrm>
            <a:off x="4648200" y="2580317"/>
            <a:ext cx="4038600" cy="2565728"/>
          </a:xfrm>
          <a:prstGeom prst="rect">
            <a:avLst/>
          </a:prstGeom>
          <a:noFill/>
          <a:ln w="9525">
            <a:noFill/>
            <a:miter lim="800000"/>
            <a:headEnd/>
            <a:tailEnd/>
          </a:ln>
          <a:effectLst/>
        </p:spPr>
      </p:pic>
      <p:pic>
        <p:nvPicPr>
          <p:cNvPr id="11271" name="Picture 7"/>
          <p:cNvPicPr>
            <a:picLocks noChangeAspect="1" noChangeArrowheads="1"/>
          </p:cNvPicPr>
          <p:nvPr/>
        </p:nvPicPr>
        <p:blipFill>
          <a:blip r:embed="rId4" cstate="print"/>
          <a:srcRect/>
          <a:stretch>
            <a:fillRect/>
          </a:stretch>
        </p:blipFill>
        <p:spPr bwMode="auto">
          <a:xfrm>
            <a:off x="4644009" y="2005629"/>
            <a:ext cx="5904655" cy="415259"/>
          </a:xfrm>
          <a:prstGeom prst="rect">
            <a:avLst/>
          </a:prstGeom>
          <a:noFill/>
          <a:ln w="9525">
            <a:noFill/>
            <a:miter lim="800000"/>
            <a:headEnd/>
            <a:tailEnd/>
          </a:ln>
          <a:effectLst/>
        </p:spPr>
      </p:pic>
      <p:sp>
        <p:nvSpPr>
          <p:cNvPr id="14" name="Right Arrow 13"/>
          <p:cNvSpPr/>
          <p:nvPr/>
        </p:nvSpPr>
        <p:spPr>
          <a:xfrm>
            <a:off x="7524328" y="116632"/>
            <a:ext cx="1512168" cy="360000"/>
          </a:xfrm>
          <a:prstGeom prst="rightArrow">
            <a:avLst>
              <a:gd name="adj1" fmla="val 100000"/>
              <a:gd name="adj2" fmla="val 50000"/>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15" name="Right Arrow 14"/>
          <p:cNvSpPr/>
          <p:nvPr/>
        </p:nvSpPr>
        <p:spPr>
          <a:xfrm>
            <a:off x="7524328" y="476672"/>
            <a:ext cx="1512168" cy="360000"/>
          </a:xfrm>
          <a:prstGeom prst="rightArrow">
            <a:avLst>
              <a:gd name="adj1" fmla="val 100000"/>
              <a:gd name="adj2" fmla="val 5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16" name="Right Arrow 15"/>
          <p:cNvSpPr/>
          <p:nvPr/>
        </p:nvSpPr>
        <p:spPr>
          <a:xfrm>
            <a:off x="7524328" y="836712"/>
            <a:ext cx="1512000" cy="360040"/>
          </a:xfrm>
          <a:prstGeom prst="rightArrow">
            <a:avLst>
              <a:gd name="adj1" fmla="val 100000"/>
              <a:gd name="adj2" fmla="val 5000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cxnSp>
        <p:nvCxnSpPr>
          <p:cNvPr id="11" name="Straight Connector 10"/>
          <p:cNvCxnSpPr/>
          <p:nvPr/>
        </p:nvCxnSpPr>
        <p:spPr>
          <a:xfrm flipV="1">
            <a:off x="5004048" y="3717032"/>
            <a:ext cx="3528392" cy="720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143000"/>
          </a:xfrm>
        </p:spPr>
        <p:txBody>
          <a:bodyPr anchor="t">
            <a:normAutofit/>
          </a:bodyPr>
          <a:lstStyle/>
          <a:p>
            <a:pPr algn="l"/>
            <a:r>
              <a:rPr lang="et-EE" sz="2800" b="1" dirty="0" smtClean="0">
                <a:solidFill>
                  <a:schemeClr val="accent1"/>
                </a:solidFill>
              </a:rPr>
              <a:t>Õli ekspordi stsenaariumid – sõltub EU keskkonnapoliitikast kuid turgu on piisavalt</a:t>
            </a:r>
            <a:endParaRPr lang="et-EE" sz="2800" b="1" dirty="0">
              <a:solidFill>
                <a:schemeClr val="accent1"/>
              </a:solidFill>
            </a:endParaRPr>
          </a:p>
        </p:txBody>
      </p:sp>
      <p:pic>
        <p:nvPicPr>
          <p:cNvPr id="15361" name="Picture 1"/>
          <p:cNvPicPr>
            <a:picLocks noChangeAspect="1" noChangeArrowheads="1"/>
          </p:cNvPicPr>
          <p:nvPr/>
        </p:nvPicPr>
        <p:blipFill>
          <a:blip r:embed="rId2" cstate="print"/>
          <a:srcRect l="10711" t="9375" r="7888" b="6250"/>
          <a:stretch>
            <a:fillRect/>
          </a:stretch>
        </p:blipFill>
        <p:spPr bwMode="auto">
          <a:xfrm>
            <a:off x="755576" y="1434659"/>
            <a:ext cx="7632848" cy="5423341"/>
          </a:xfrm>
          <a:prstGeom prst="rect">
            <a:avLst/>
          </a:prstGeom>
          <a:noFill/>
          <a:ln w="9525">
            <a:noFill/>
            <a:miter lim="800000"/>
            <a:headEnd/>
            <a:tailEnd/>
          </a:ln>
        </p:spPr>
      </p:pic>
      <p:sp>
        <p:nvSpPr>
          <p:cNvPr id="6" name="Curved Down Arrow 5"/>
          <p:cNvSpPr/>
          <p:nvPr/>
        </p:nvSpPr>
        <p:spPr>
          <a:xfrm rot="1794751">
            <a:off x="5002041" y="2984577"/>
            <a:ext cx="1917054" cy="504056"/>
          </a:xfrm>
          <a:prstGeom prst="curvedDownArrow">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t-EE">
              <a:solidFill>
                <a:schemeClr val="tx1"/>
              </a:solidFill>
            </a:endParaRPr>
          </a:p>
        </p:txBody>
      </p:sp>
      <p:sp>
        <p:nvSpPr>
          <p:cNvPr id="7" name="Right Arrow 6"/>
          <p:cNvSpPr/>
          <p:nvPr/>
        </p:nvSpPr>
        <p:spPr>
          <a:xfrm>
            <a:off x="7524328" y="116632"/>
            <a:ext cx="1512168" cy="360000"/>
          </a:xfrm>
          <a:prstGeom prst="rightArrow">
            <a:avLst>
              <a:gd name="adj1" fmla="val 100000"/>
              <a:gd name="adj2" fmla="val 50000"/>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8" name="Right Arrow 7"/>
          <p:cNvSpPr/>
          <p:nvPr/>
        </p:nvSpPr>
        <p:spPr>
          <a:xfrm>
            <a:off x="7524328" y="476672"/>
            <a:ext cx="1512168" cy="360000"/>
          </a:xfrm>
          <a:prstGeom prst="rightArrow">
            <a:avLst>
              <a:gd name="adj1" fmla="val 100000"/>
              <a:gd name="adj2" fmla="val 5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9" name="Right Arrow 8"/>
          <p:cNvSpPr/>
          <p:nvPr/>
        </p:nvSpPr>
        <p:spPr>
          <a:xfrm>
            <a:off x="7524328" y="836712"/>
            <a:ext cx="1512000" cy="360040"/>
          </a:xfrm>
          <a:prstGeom prst="rightArrow">
            <a:avLst>
              <a:gd name="adj1" fmla="val 100000"/>
              <a:gd name="adj2" fmla="val 5000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sp>
        <p:nvSpPr>
          <p:cNvPr id="10" name="Curved Down Arrow 9"/>
          <p:cNvSpPr/>
          <p:nvPr/>
        </p:nvSpPr>
        <p:spPr>
          <a:xfrm rot="19729349" flipH="1">
            <a:off x="4215178" y="2773786"/>
            <a:ext cx="765026"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11" name="Oval 10"/>
          <p:cNvSpPr/>
          <p:nvPr/>
        </p:nvSpPr>
        <p:spPr>
          <a:xfrm>
            <a:off x="4355976" y="1964091"/>
            <a:ext cx="698376" cy="698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t-EE" sz="3200" b="1" dirty="0" smtClean="0"/>
              <a:t>A</a:t>
            </a:r>
            <a:endParaRPr lang="et-EE" sz="3200" b="1" dirty="0"/>
          </a:p>
        </p:txBody>
      </p:sp>
      <p:sp>
        <p:nvSpPr>
          <p:cNvPr id="12" name="Oval 11"/>
          <p:cNvSpPr/>
          <p:nvPr/>
        </p:nvSpPr>
        <p:spPr>
          <a:xfrm>
            <a:off x="5148064" y="2924944"/>
            <a:ext cx="698376" cy="69837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t-EE" sz="3200" b="1" dirty="0" smtClean="0"/>
              <a:t>B</a:t>
            </a:r>
            <a:endParaRPr lang="et-EE" sz="3200" b="1" dirty="0"/>
          </a:p>
        </p:txBody>
      </p:sp>
      <p:sp>
        <p:nvSpPr>
          <p:cNvPr id="13" name="Curved Down Arrow 12"/>
          <p:cNvSpPr/>
          <p:nvPr/>
        </p:nvSpPr>
        <p:spPr>
          <a:xfrm rot="13728498">
            <a:off x="4576298" y="3398943"/>
            <a:ext cx="907726" cy="284462"/>
          </a:xfrm>
          <a:prstGeom prst="curvedDownArrow">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t-EE">
              <a:solidFill>
                <a:schemeClr val="tx1"/>
              </a:solidFill>
            </a:endParaRPr>
          </a:p>
        </p:txBody>
      </p:sp>
      <p:cxnSp>
        <p:nvCxnSpPr>
          <p:cNvPr id="15" name="Straight Connector 14"/>
          <p:cNvCxnSpPr/>
          <p:nvPr/>
        </p:nvCxnSpPr>
        <p:spPr>
          <a:xfrm flipH="1">
            <a:off x="3779912" y="1700808"/>
            <a:ext cx="2232248" cy="28083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t-EE" sz="3200" b="1" dirty="0" smtClean="0">
                <a:solidFill>
                  <a:srgbClr val="0070C0"/>
                </a:solidFill>
              </a:rPr>
              <a:t>Eesti energiabilanss 2011 Eksport/Import</a:t>
            </a:r>
            <a:endParaRPr lang="et-EE" sz="3200" b="1" dirty="0">
              <a:solidFill>
                <a:srgbClr val="0070C0"/>
              </a:solidFill>
            </a:endParaRPr>
          </a:p>
        </p:txBody>
      </p:sp>
      <p:pic>
        <p:nvPicPr>
          <p:cNvPr id="14340" name="Picture 4"/>
          <p:cNvPicPr>
            <a:picLocks noChangeAspect="1" noChangeArrowheads="1"/>
          </p:cNvPicPr>
          <p:nvPr/>
        </p:nvPicPr>
        <p:blipFill>
          <a:blip r:embed="rId2" cstate="print"/>
          <a:srcRect/>
          <a:stretch>
            <a:fillRect/>
          </a:stretch>
        </p:blipFill>
        <p:spPr bwMode="auto">
          <a:xfrm>
            <a:off x="467544" y="1712962"/>
            <a:ext cx="3829050" cy="272415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3" cstate="print"/>
          <a:srcRect/>
          <a:stretch>
            <a:fillRect/>
          </a:stretch>
        </p:blipFill>
        <p:spPr bwMode="auto">
          <a:xfrm>
            <a:off x="4860032" y="1712962"/>
            <a:ext cx="3819525" cy="2724150"/>
          </a:xfrm>
          <a:prstGeom prst="rect">
            <a:avLst/>
          </a:prstGeom>
          <a:noFill/>
          <a:ln w="9525">
            <a:noFill/>
            <a:miter lim="800000"/>
            <a:headEnd/>
            <a:tailEnd/>
          </a:ln>
          <a:effectLst/>
        </p:spPr>
      </p:pic>
      <p:sp>
        <p:nvSpPr>
          <p:cNvPr id="8" name="Oval 7"/>
          <p:cNvSpPr/>
          <p:nvPr/>
        </p:nvSpPr>
        <p:spPr>
          <a:xfrm>
            <a:off x="2411760" y="2505050"/>
            <a:ext cx="1368152" cy="72008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t-EE"/>
          </a:p>
        </p:txBody>
      </p:sp>
      <p:sp>
        <p:nvSpPr>
          <p:cNvPr id="9" name="Oval 8"/>
          <p:cNvSpPr/>
          <p:nvPr/>
        </p:nvSpPr>
        <p:spPr>
          <a:xfrm>
            <a:off x="7020272" y="2145010"/>
            <a:ext cx="720080" cy="10081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t-EE"/>
          </a:p>
        </p:txBody>
      </p:sp>
      <p:sp>
        <p:nvSpPr>
          <p:cNvPr id="10" name="Curved Down Arrow 9"/>
          <p:cNvSpPr/>
          <p:nvPr/>
        </p:nvSpPr>
        <p:spPr>
          <a:xfrm rot="21261418">
            <a:off x="2510672" y="1470601"/>
            <a:ext cx="4968552" cy="7920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11" name="TextBox 10"/>
          <p:cNvSpPr txBox="1"/>
          <p:nvPr/>
        </p:nvSpPr>
        <p:spPr>
          <a:xfrm>
            <a:off x="3991265" y="1187460"/>
            <a:ext cx="652743" cy="369332"/>
          </a:xfrm>
          <a:prstGeom prst="rect">
            <a:avLst/>
          </a:prstGeom>
          <a:noFill/>
        </p:spPr>
        <p:txBody>
          <a:bodyPr wrap="none" rtlCol="0">
            <a:spAutoFit/>
          </a:bodyPr>
          <a:lstStyle/>
          <a:p>
            <a:r>
              <a:rPr lang="et-EE" b="1" dirty="0" smtClean="0">
                <a:solidFill>
                  <a:srgbClr val="002060"/>
                </a:solidFill>
              </a:rPr>
              <a:t>2016</a:t>
            </a:r>
            <a:endParaRPr lang="et-EE" b="1" dirty="0">
              <a:solidFill>
                <a:srgbClr val="002060"/>
              </a:solidFill>
            </a:endParaRPr>
          </a:p>
        </p:txBody>
      </p:sp>
      <p:sp>
        <p:nvSpPr>
          <p:cNvPr id="12" name="Right Arrow 11"/>
          <p:cNvSpPr/>
          <p:nvPr/>
        </p:nvSpPr>
        <p:spPr>
          <a:xfrm>
            <a:off x="7524328" y="116632"/>
            <a:ext cx="1512168" cy="360000"/>
          </a:xfrm>
          <a:prstGeom prst="rightArrow">
            <a:avLst>
              <a:gd name="adj1" fmla="val 100000"/>
              <a:gd name="adj2" fmla="val 5000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13" name="Right Arrow 12"/>
          <p:cNvSpPr/>
          <p:nvPr/>
        </p:nvSpPr>
        <p:spPr>
          <a:xfrm>
            <a:off x="7524328" y="476672"/>
            <a:ext cx="1512168" cy="360000"/>
          </a:xfrm>
          <a:prstGeom prst="rightArrow">
            <a:avLst>
              <a:gd name="adj1" fmla="val 100000"/>
              <a:gd name="adj2" fmla="val 5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14" name="Right Arrow 13"/>
          <p:cNvSpPr/>
          <p:nvPr/>
        </p:nvSpPr>
        <p:spPr>
          <a:xfrm>
            <a:off x="7524328" y="836712"/>
            <a:ext cx="1512000" cy="360040"/>
          </a:xfrm>
          <a:prstGeom prst="rightArrow">
            <a:avLst>
              <a:gd name="adj1" fmla="val 100000"/>
              <a:gd name="adj2" fmla="val 50000"/>
            </a:avLst>
          </a:prstGeom>
          <a:solidFill>
            <a:schemeClr val="bg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sp>
        <p:nvSpPr>
          <p:cNvPr id="15" name="TextBox 14"/>
          <p:cNvSpPr txBox="1"/>
          <p:nvPr/>
        </p:nvSpPr>
        <p:spPr>
          <a:xfrm>
            <a:off x="1475656" y="5085184"/>
            <a:ext cx="6336704" cy="1384995"/>
          </a:xfrm>
          <a:prstGeom prst="rect">
            <a:avLst/>
          </a:prstGeom>
          <a:noFill/>
        </p:spPr>
        <p:txBody>
          <a:bodyPr wrap="square" rtlCol="0">
            <a:spAutoFit/>
          </a:bodyPr>
          <a:lstStyle/>
          <a:p>
            <a:pPr algn="ctr"/>
            <a:r>
              <a:rPr lang="et-EE" sz="2800" b="1" dirty="0" smtClean="0"/>
              <a:t>Tänaste hinnatasemete ja investeeringute kestmisel asendub põlevkivielektri ja -õli  eksport diiselkütuse ekspordiga</a:t>
            </a:r>
            <a:endParaRPr lang="et-EE" sz="2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84984"/>
            <a:ext cx="8229600" cy="1143000"/>
          </a:xfrm>
        </p:spPr>
        <p:txBody>
          <a:bodyPr>
            <a:normAutofit fontScale="90000"/>
          </a:bodyPr>
          <a:lstStyle/>
          <a:p>
            <a:r>
              <a:rPr lang="et-EE" dirty="0" smtClean="0"/>
              <a:t/>
            </a:r>
            <a:br>
              <a:rPr lang="et-EE" dirty="0" smtClean="0"/>
            </a:br>
            <a:r>
              <a:rPr lang="et-EE" dirty="0" smtClean="0"/>
              <a:t>LISAD</a:t>
            </a:r>
            <a:endParaRPr lang="et-E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pic>
        <p:nvPicPr>
          <p:cNvPr id="10242" name="Picture 2"/>
          <p:cNvPicPr>
            <a:picLocks noGrp="1" noChangeAspect="1" noChangeArrowheads="1"/>
          </p:cNvPicPr>
          <p:nvPr>
            <p:ph idx="1"/>
          </p:nvPr>
        </p:nvPicPr>
        <p:blipFill>
          <a:blip r:embed="rId3" cstate="print"/>
          <a:srcRect/>
          <a:stretch>
            <a:fillRect/>
          </a:stretch>
        </p:blipFill>
        <p:spPr bwMode="auto">
          <a:xfrm>
            <a:off x="251520" y="2608312"/>
            <a:ext cx="4398708" cy="283691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cstate="print"/>
          <a:srcRect/>
          <a:stretch>
            <a:fillRect/>
          </a:stretch>
        </p:blipFill>
        <p:spPr bwMode="auto">
          <a:xfrm>
            <a:off x="4427984" y="2564904"/>
            <a:ext cx="4242210" cy="2940546"/>
          </a:xfrm>
          <a:prstGeom prst="rect">
            <a:avLst/>
          </a:prstGeom>
          <a:noFill/>
          <a:ln w="9525">
            <a:noFill/>
            <a:miter lim="800000"/>
            <a:headEnd/>
            <a:tailEnd/>
          </a:ln>
        </p:spPr>
      </p:pic>
      <p:sp>
        <p:nvSpPr>
          <p:cNvPr id="6" name="Right Arrow 5"/>
          <p:cNvSpPr/>
          <p:nvPr/>
        </p:nvSpPr>
        <p:spPr>
          <a:xfrm>
            <a:off x="7524328" y="116632"/>
            <a:ext cx="1512168" cy="360000"/>
          </a:xfrm>
          <a:prstGeom prst="rightArrow">
            <a:avLst>
              <a:gd name="adj1" fmla="val 100000"/>
              <a:gd name="adj2" fmla="val 5000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7" name="Right Arrow 6"/>
          <p:cNvSpPr/>
          <p:nvPr/>
        </p:nvSpPr>
        <p:spPr>
          <a:xfrm>
            <a:off x="7524328" y="476672"/>
            <a:ext cx="1512168" cy="360000"/>
          </a:xfrm>
          <a:prstGeom prst="rightArrow">
            <a:avLst>
              <a:gd name="adj1" fmla="val 100000"/>
              <a:gd name="adj2" fmla="val 5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8" name="Right Arrow 7"/>
          <p:cNvSpPr/>
          <p:nvPr/>
        </p:nvSpPr>
        <p:spPr>
          <a:xfrm>
            <a:off x="7524328" y="836712"/>
            <a:ext cx="1512000" cy="360040"/>
          </a:xfrm>
          <a:prstGeom prst="rightArrow">
            <a:avLst>
              <a:gd name="adj1" fmla="val 100000"/>
              <a:gd name="adj2" fmla="val 50000"/>
            </a:avLst>
          </a:prstGeom>
          <a:solidFill>
            <a:schemeClr val="bg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pPr algn="l"/>
            <a:r>
              <a:rPr lang="et-EE" sz="3600" b="1" dirty="0">
                <a:solidFill>
                  <a:srgbClr val="0070C0"/>
                </a:solidFill>
              </a:rPr>
              <a:t>Elektrituru suurus</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815759" y="1700808"/>
            <a:ext cx="7512481" cy="3663361"/>
          </a:xfrm>
          <a:prstGeom prst="rect">
            <a:avLst/>
          </a:prstGeom>
          <a:noFill/>
          <a:ln w="9525">
            <a:noFill/>
            <a:miter lim="800000"/>
            <a:headEnd/>
            <a:tailEnd/>
          </a:ln>
          <a:effectLst/>
        </p:spPr>
      </p:pic>
      <p:sp>
        <p:nvSpPr>
          <p:cNvPr id="5" name="Right Arrow 4"/>
          <p:cNvSpPr/>
          <p:nvPr/>
        </p:nvSpPr>
        <p:spPr>
          <a:xfrm>
            <a:off x="3923928" y="2492896"/>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1000</a:t>
            </a:r>
            <a:endParaRPr lang="et-EE" dirty="0"/>
          </a:p>
        </p:txBody>
      </p:sp>
      <p:sp>
        <p:nvSpPr>
          <p:cNvPr id="6" name="Right Arrow 5"/>
          <p:cNvSpPr/>
          <p:nvPr/>
        </p:nvSpPr>
        <p:spPr>
          <a:xfrm>
            <a:off x="4932040" y="2492896"/>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800</a:t>
            </a:r>
            <a:endParaRPr lang="et-EE" dirty="0"/>
          </a:p>
        </p:txBody>
      </p:sp>
      <p:sp>
        <p:nvSpPr>
          <p:cNvPr id="7" name="Right Arrow 6"/>
          <p:cNvSpPr/>
          <p:nvPr/>
        </p:nvSpPr>
        <p:spPr>
          <a:xfrm flipH="1">
            <a:off x="2915816" y="2492896"/>
            <a:ext cx="864096" cy="432048"/>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-1000</a:t>
            </a:r>
            <a:endParaRPr lang="et-EE" dirty="0"/>
          </a:p>
        </p:txBody>
      </p:sp>
      <p:sp>
        <p:nvSpPr>
          <p:cNvPr id="8" name="Right Arrow 7"/>
          <p:cNvSpPr/>
          <p:nvPr/>
        </p:nvSpPr>
        <p:spPr>
          <a:xfrm flipH="1">
            <a:off x="2051720" y="2492896"/>
            <a:ext cx="792088" cy="432048"/>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-800</a:t>
            </a:r>
            <a:endParaRPr lang="et-EE" dirty="0"/>
          </a:p>
        </p:txBody>
      </p:sp>
      <p:sp>
        <p:nvSpPr>
          <p:cNvPr id="9" name="Rectangle 8"/>
          <p:cNvSpPr/>
          <p:nvPr/>
        </p:nvSpPr>
        <p:spPr>
          <a:xfrm>
            <a:off x="3203848" y="3501008"/>
            <a:ext cx="648072" cy="288032"/>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650</a:t>
            </a:r>
            <a:endParaRPr lang="et-EE" dirty="0"/>
          </a:p>
        </p:txBody>
      </p:sp>
      <p:sp>
        <p:nvSpPr>
          <p:cNvPr id="10" name="Rectangle 9"/>
          <p:cNvSpPr/>
          <p:nvPr/>
        </p:nvSpPr>
        <p:spPr>
          <a:xfrm>
            <a:off x="3851920" y="3501008"/>
            <a:ext cx="648072" cy="288032"/>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rgbClr val="0070C0"/>
                </a:solidFill>
              </a:rPr>
              <a:t>700</a:t>
            </a:r>
            <a:endParaRPr lang="et-EE" dirty="0">
              <a:solidFill>
                <a:srgbClr val="0070C0"/>
              </a:solidFill>
            </a:endParaRPr>
          </a:p>
        </p:txBody>
      </p:sp>
      <p:sp>
        <p:nvSpPr>
          <p:cNvPr id="11" name="Rectangle 10"/>
          <p:cNvSpPr/>
          <p:nvPr/>
        </p:nvSpPr>
        <p:spPr>
          <a:xfrm>
            <a:off x="4499992" y="3501008"/>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800</a:t>
            </a:r>
            <a:endParaRPr lang="et-EE" dirty="0"/>
          </a:p>
        </p:txBody>
      </p:sp>
      <p:sp>
        <p:nvSpPr>
          <p:cNvPr id="12" name="Line Callout 2 11"/>
          <p:cNvSpPr/>
          <p:nvPr/>
        </p:nvSpPr>
        <p:spPr>
          <a:xfrm>
            <a:off x="3851920" y="5661248"/>
            <a:ext cx="1296144" cy="504056"/>
          </a:xfrm>
          <a:prstGeom prst="borderCallout2">
            <a:avLst>
              <a:gd name="adj1" fmla="val 18750"/>
              <a:gd name="adj2" fmla="val -8333"/>
              <a:gd name="adj3" fmla="val 18750"/>
              <a:gd name="adj4" fmla="val -16667"/>
              <a:gd name="adj5" fmla="val -357420"/>
              <a:gd name="adj6" fmla="val -41993"/>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t-EE" dirty="0" smtClean="0"/>
              <a:t>Keevkiht</a:t>
            </a:r>
            <a:endParaRPr lang="et-EE" dirty="0"/>
          </a:p>
        </p:txBody>
      </p:sp>
      <p:sp>
        <p:nvSpPr>
          <p:cNvPr id="13" name="Line Callout 2 12"/>
          <p:cNvSpPr/>
          <p:nvPr/>
        </p:nvSpPr>
        <p:spPr>
          <a:xfrm>
            <a:off x="5220072" y="5661248"/>
            <a:ext cx="1584176" cy="504056"/>
          </a:xfrm>
          <a:prstGeom prst="borderCallout2">
            <a:avLst>
              <a:gd name="adj1" fmla="val 18750"/>
              <a:gd name="adj2" fmla="val -8333"/>
              <a:gd name="adj3" fmla="val 18750"/>
              <a:gd name="adj4" fmla="val -16667"/>
              <a:gd name="adj5" fmla="val -366132"/>
              <a:gd name="adj6" fmla="val -57646"/>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t-EE" dirty="0" smtClean="0"/>
              <a:t>Puhastus-seadmetega</a:t>
            </a:r>
            <a:endParaRPr lang="et-EE" dirty="0"/>
          </a:p>
        </p:txBody>
      </p:sp>
      <p:sp>
        <p:nvSpPr>
          <p:cNvPr id="14" name="Line Callout 2 13"/>
          <p:cNvSpPr/>
          <p:nvPr/>
        </p:nvSpPr>
        <p:spPr>
          <a:xfrm>
            <a:off x="6876256" y="5661248"/>
            <a:ext cx="1368152" cy="504056"/>
          </a:xfrm>
          <a:prstGeom prst="borderCallout2">
            <a:avLst>
              <a:gd name="adj1" fmla="val 18750"/>
              <a:gd name="adj2" fmla="val -8333"/>
              <a:gd name="adj3" fmla="val 18750"/>
              <a:gd name="adj4" fmla="val -16667"/>
              <a:gd name="adj5" fmla="val -369719"/>
              <a:gd name="adj6" fmla="val -155273"/>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t-EE" dirty="0" smtClean="0"/>
              <a:t>Puhastus-seadmeteta</a:t>
            </a:r>
            <a:endParaRPr lang="et-EE" dirty="0"/>
          </a:p>
        </p:txBody>
      </p:sp>
      <p:sp>
        <p:nvSpPr>
          <p:cNvPr id="18" name="Line Callout 2 17"/>
          <p:cNvSpPr/>
          <p:nvPr/>
        </p:nvSpPr>
        <p:spPr>
          <a:xfrm>
            <a:off x="5724128" y="1124744"/>
            <a:ext cx="1512168" cy="432048"/>
          </a:xfrm>
          <a:prstGeom prst="borderCallout2">
            <a:avLst>
              <a:gd name="adj1" fmla="val 18750"/>
              <a:gd name="adj2" fmla="val -8333"/>
              <a:gd name="adj3" fmla="val 18750"/>
              <a:gd name="adj4" fmla="val -16667"/>
              <a:gd name="adj5" fmla="val 305681"/>
              <a:gd name="adj6" fmla="val -30187"/>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t-EE" dirty="0" smtClean="0"/>
              <a:t>Eksport Lätti</a:t>
            </a:r>
            <a:endParaRPr lang="et-EE" dirty="0"/>
          </a:p>
        </p:txBody>
      </p:sp>
      <p:sp>
        <p:nvSpPr>
          <p:cNvPr id="19" name="Line Callout 2 18"/>
          <p:cNvSpPr/>
          <p:nvPr/>
        </p:nvSpPr>
        <p:spPr>
          <a:xfrm>
            <a:off x="3851920" y="1124744"/>
            <a:ext cx="1656184" cy="432048"/>
          </a:xfrm>
          <a:prstGeom prst="borderCallout2">
            <a:avLst>
              <a:gd name="adj1" fmla="val 18750"/>
              <a:gd name="adj2" fmla="val -8333"/>
              <a:gd name="adj3" fmla="val 18750"/>
              <a:gd name="adj4" fmla="val -16667"/>
              <a:gd name="adj5" fmla="val 296451"/>
              <a:gd name="adj6" fmla="val 23328"/>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t-EE" dirty="0" smtClean="0"/>
              <a:t>Eksport Soome</a:t>
            </a:r>
            <a:endParaRPr lang="et-EE" dirty="0"/>
          </a:p>
        </p:txBody>
      </p:sp>
      <p:sp>
        <p:nvSpPr>
          <p:cNvPr id="20" name="Line Callout 2 19"/>
          <p:cNvSpPr/>
          <p:nvPr/>
        </p:nvSpPr>
        <p:spPr>
          <a:xfrm>
            <a:off x="1835696" y="1124744"/>
            <a:ext cx="1728192" cy="432048"/>
          </a:xfrm>
          <a:prstGeom prst="borderCallout2">
            <a:avLst>
              <a:gd name="adj1" fmla="val 18750"/>
              <a:gd name="adj2" fmla="val -8333"/>
              <a:gd name="adj3" fmla="val 18750"/>
              <a:gd name="adj4" fmla="val -16667"/>
              <a:gd name="adj5" fmla="val 309030"/>
              <a:gd name="adj6" fmla="val 69786"/>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t-EE" dirty="0" smtClean="0"/>
              <a:t>Import Soomest</a:t>
            </a:r>
            <a:endParaRPr lang="et-EE" dirty="0"/>
          </a:p>
        </p:txBody>
      </p:sp>
      <p:sp>
        <p:nvSpPr>
          <p:cNvPr id="21" name="Right Arrow 20"/>
          <p:cNvSpPr/>
          <p:nvPr/>
        </p:nvSpPr>
        <p:spPr>
          <a:xfrm>
            <a:off x="7524328" y="116632"/>
            <a:ext cx="1512168" cy="360000"/>
          </a:xfrm>
          <a:prstGeom prst="rightArrow">
            <a:avLst>
              <a:gd name="adj1" fmla="val 100000"/>
              <a:gd name="adj2" fmla="val 50000"/>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22" name="Right Arrow 21"/>
          <p:cNvSpPr/>
          <p:nvPr/>
        </p:nvSpPr>
        <p:spPr>
          <a:xfrm>
            <a:off x="7524328" y="476672"/>
            <a:ext cx="1512168" cy="360000"/>
          </a:xfrm>
          <a:prstGeom prst="rightArrow">
            <a:avLst>
              <a:gd name="adj1" fmla="val 10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23" name="Right Arrow 22"/>
          <p:cNvSpPr/>
          <p:nvPr/>
        </p:nvSpPr>
        <p:spPr>
          <a:xfrm>
            <a:off x="7524328" y="836712"/>
            <a:ext cx="1512000" cy="360040"/>
          </a:xfrm>
          <a:prstGeom prst="rightArrow">
            <a:avLst>
              <a:gd name="adj1" fmla="val 100000"/>
              <a:gd name="adj2" fmla="val 50000"/>
            </a:avLst>
          </a:prstGeom>
          <a:solidFill>
            <a:schemeClr val="bg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pic>
        <p:nvPicPr>
          <p:cNvPr id="13314" name="Picture 2"/>
          <p:cNvPicPr>
            <a:picLocks noGrp="1" noChangeAspect="1" noChangeArrowheads="1"/>
          </p:cNvPicPr>
          <p:nvPr>
            <p:ph sz="half" idx="1"/>
          </p:nvPr>
        </p:nvPicPr>
        <p:blipFill>
          <a:blip r:embed="rId2" cstate="print"/>
          <a:srcRect/>
          <a:stretch>
            <a:fillRect/>
          </a:stretch>
        </p:blipFill>
        <p:spPr bwMode="auto">
          <a:xfrm>
            <a:off x="457200" y="2432018"/>
            <a:ext cx="4038600" cy="2862327"/>
          </a:xfrm>
          <a:prstGeom prst="rect">
            <a:avLst/>
          </a:prstGeom>
          <a:noFill/>
          <a:ln w="9525">
            <a:noFill/>
            <a:miter lim="800000"/>
            <a:headEnd/>
            <a:tailEnd/>
          </a:ln>
          <a:effectLst/>
        </p:spPr>
      </p:pic>
      <p:pic>
        <p:nvPicPr>
          <p:cNvPr id="13315" name="Picture 3"/>
          <p:cNvPicPr>
            <a:picLocks noGrp="1" noChangeAspect="1" noChangeArrowheads="1"/>
          </p:cNvPicPr>
          <p:nvPr>
            <p:ph sz="half" idx="2"/>
          </p:nvPr>
        </p:nvPicPr>
        <p:blipFill>
          <a:blip r:embed="rId3" cstate="print"/>
          <a:srcRect/>
          <a:stretch>
            <a:fillRect/>
          </a:stretch>
        </p:blipFill>
        <p:spPr bwMode="auto">
          <a:xfrm>
            <a:off x="4648200" y="2386735"/>
            <a:ext cx="4038600" cy="2952893"/>
          </a:xfrm>
          <a:prstGeom prst="rect">
            <a:avLst/>
          </a:prstGeom>
          <a:noFill/>
          <a:ln w="9525">
            <a:noFill/>
            <a:miter lim="800000"/>
            <a:headEnd/>
            <a:tailEnd/>
          </a:ln>
          <a:effectLst/>
        </p:spPr>
      </p:pic>
      <p:sp>
        <p:nvSpPr>
          <p:cNvPr id="7" name="Right Arrow 6"/>
          <p:cNvSpPr/>
          <p:nvPr/>
        </p:nvSpPr>
        <p:spPr>
          <a:xfrm>
            <a:off x="7524328" y="116632"/>
            <a:ext cx="1512168" cy="360000"/>
          </a:xfrm>
          <a:prstGeom prst="rightArrow">
            <a:avLst>
              <a:gd name="adj1" fmla="val 100000"/>
              <a:gd name="adj2" fmla="val 50000"/>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8" name="Right Arrow 7"/>
          <p:cNvSpPr/>
          <p:nvPr/>
        </p:nvSpPr>
        <p:spPr>
          <a:xfrm>
            <a:off x="7524328" y="476672"/>
            <a:ext cx="1512168" cy="360000"/>
          </a:xfrm>
          <a:prstGeom prst="rightArrow">
            <a:avLst>
              <a:gd name="adj1" fmla="val 100000"/>
              <a:gd name="adj2" fmla="val 5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9" name="Right Arrow 8"/>
          <p:cNvSpPr/>
          <p:nvPr/>
        </p:nvSpPr>
        <p:spPr>
          <a:xfrm>
            <a:off x="7524328" y="836712"/>
            <a:ext cx="1512000" cy="360040"/>
          </a:xfrm>
          <a:prstGeom prst="rightArrow">
            <a:avLst>
              <a:gd name="adj1" fmla="val 100000"/>
              <a:gd name="adj2" fmla="val 5000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t-EE" b="1" dirty="0" smtClean="0">
                <a:solidFill>
                  <a:schemeClr val="accent1"/>
                </a:solidFill>
              </a:rPr>
              <a:t>Põhjamaades elektritoodanb energiaallikate lõikes</a:t>
            </a:r>
            <a:endParaRPr lang="et-EE" b="1" dirty="0">
              <a:solidFill>
                <a:schemeClr val="accent1"/>
              </a:solidFill>
            </a:endParaRPr>
          </a:p>
        </p:txBody>
      </p:sp>
      <p:pic>
        <p:nvPicPr>
          <p:cNvPr id="1026" name="Picture 2"/>
          <p:cNvPicPr>
            <a:picLocks noChangeAspect="1" noChangeArrowheads="1"/>
          </p:cNvPicPr>
          <p:nvPr/>
        </p:nvPicPr>
        <p:blipFill>
          <a:blip r:embed="rId2" cstate="print"/>
          <a:srcRect/>
          <a:stretch>
            <a:fillRect/>
          </a:stretch>
        </p:blipFill>
        <p:spPr bwMode="auto">
          <a:xfrm>
            <a:off x="395536" y="2103438"/>
            <a:ext cx="8352927" cy="3070444"/>
          </a:xfrm>
          <a:prstGeom prst="rect">
            <a:avLst/>
          </a:prstGeom>
          <a:noFill/>
          <a:ln w="9525">
            <a:noFill/>
            <a:miter lim="800000"/>
            <a:headEnd/>
            <a:tailEnd/>
          </a:ln>
          <a:effectLst/>
        </p:spPr>
      </p:pic>
      <p:sp>
        <p:nvSpPr>
          <p:cNvPr id="6" name="TextBox 5"/>
          <p:cNvSpPr txBox="1"/>
          <p:nvPr/>
        </p:nvSpPr>
        <p:spPr>
          <a:xfrm rot="16200000">
            <a:off x="-512801" y="3293729"/>
            <a:ext cx="1394934" cy="369332"/>
          </a:xfrm>
          <a:prstGeom prst="rect">
            <a:avLst/>
          </a:prstGeom>
          <a:noFill/>
        </p:spPr>
        <p:txBody>
          <a:bodyPr wrap="none" rtlCol="0">
            <a:spAutoFit/>
          </a:bodyPr>
          <a:lstStyle/>
          <a:p>
            <a:r>
              <a:rPr lang="et-EE" dirty="0" smtClean="0"/>
              <a:t>TWh nädalas</a:t>
            </a:r>
            <a:endParaRPr lang="et-E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dirty="0"/>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457199" y="2276872"/>
            <a:ext cx="3970785" cy="2327691"/>
          </a:xfrm>
          <a:prstGeom prst="rect">
            <a:avLst/>
          </a:prstGeom>
          <a:noFill/>
          <a:ln w="9525">
            <a:noFill/>
            <a:miter lim="800000"/>
            <a:headEnd/>
            <a:tailEnd/>
          </a:ln>
          <a:effectLst/>
        </p:spPr>
      </p:pic>
      <p:pic>
        <p:nvPicPr>
          <p:cNvPr id="12292" name="Picture 4"/>
          <p:cNvPicPr>
            <a:picLocks noGrp="1" noChangeAspect="1" noChangeArrowheads="1"/>
          </p:cNvPicPr>
          <p:nvPr>
            <p:ph sz="half" idx="2"/>
          </p:nvPr>
        </p:nvPicPr>
        <p:blipFill>
          <a:blip r:embed="rId3" cstate="print"/>
          <a:srcRect/>
          <a:stretch>
            <a:fillRect/>
          </a:stretch>
        </p:blipFill>
        <p:spPr bwMode="auto">
          <a:xfrm>
            <a:off x="4644008" y="2132856"/>
            <a:ext cx="4038600" cy="2266148"/>
          </a:xfrm>
          <a:prstGeom prst="rect">
            <a:avLst/>
          </a:prstGeom>
          <a:noFill/>
          <a:ln w="9525">
            <a:noFill/>
            <a:miter lim="800000"/>
            <a:headEnd/>
            <a:tailEnd/>
          </a:ln>
        </p:spPr>
      </p:pic>
      <p:sp>
        <p:nvSpPr>
          <p:cNvPr id="9" name="Right Arrow 8"/>
          <p:cNvSpPr/>
          <p:nvPr/>
        </p:nvSpPr>
        <p:spPr>
          <a:xfrm>
            <a:off x="7524328" y="116632"/>
            <a:ext cx="1512168" cy="360000"/>
          </a:xfrm>
          <a:prstGeom prst="rightArrow">
            <a:avLst>
              <a:gd name="adj1" fmla="val 100000"/>
              <a:gd name="adj2" fmla="val 50000"/>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10" name="Right Arrow 9"/>
          <p:cNvSpPr/>
          <p:nvPr/>
        </p:nvSpPr>
        <p:spPr>
          <a:xfrm>
            <a:off x="7524328" y="476672"/>
            <a:ext cx="1512168" cy="360000"/>
          </a:xfrm>
          <a:prstGeom prst="rightArrow">
            <a:avLst>
              <a:gd name="adj1" fmla="val 100000"/>
              <a:gd name="adj2" fmla="val 5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11" name="Right Arrow 10"/>
          <p:cNvSpPr/>
          <p:nvPr/>
        </p:nvSpPr>
        <p:spPr>
          <a:xfrm>
            <a:off x="7524328" y="836712"/>
            <a:ext cx="1512000" cy="360040"/>
          </a:xfrm>
          <a:prstGeom prst="rightArrow">
            <a:avLst>
              <a:gd name="adj1" fmla="val 100000"/>
              <a:gd name="adj2" fmla="val 5000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chor="t">
            <a:normAutofit/>
          </a:bodyPr>
          <a:lstStyle/>
          <a:p>
            <a:pPr algn="l"/>
            <a:r>
              <a:rPr lang="et-EE" sz="2800" b="1" dirty="0" smtClean="0">
                <a:solidFill>
                  <a:srgbClr val="0070C0"/>
                </a:solidFill>
              </a:rPr>
              <a:t>Kokkuvõtteks</a:t>
            </a:r>
            <a:endParaRPr lang="et-EE" sz="2800" b="1" dirty="0">
              <a:solidFill>
                <a:srgbClr val="0070C0"/>
              </a:solidFill>
            </a:endParaRPr>
          </a:p>
        </p:txBody>
      </p:sp>
      <p:sp>
        <p:nvSpPr>
          <p:cNvPr id="3" name="Content Placeholder 2"/>
          <p:cNvSpPr>
            <a:spLocks noGrp="1"/>
          </p:cNvSpPr>
          <p:nvPr>
            <p:ph idx="1"/>
          </p:nvPr>
        </p:nvSpPr>
        <p:spPr>
          <a:xfrm>
            <a:off x="2771800" y="1672208"/>
            <a:ext cx="5915000" cy="4997152"/>
          </a:xfrm>
        </p:spPr>
        <p:txBody>
          <a:bodyPr>
            <a:normAutofit fontScale="62500" lnSpcReduction="20000"/>
          </a:bodyPr>
          <a:lstStyle/>
          <a:p>
            <a:pPr>
              <a:spcBef>
                <a:spcPts val="0"/>
              </a:spcBef>
              <a:spcAft>
                <a:spcPts val="1200"/>
              </a:spcAft>
            </a:pPr>
            <a:r>
              <a:rPr lang="et-EE" dirty="0" smtClean="0"/>
              <a:t>Põlevkivi kasutamise võime perioodil 2016-2030 on ca 30 mln tonni aastas.</a:t>
            </a:r>
          </a:p>
          <a:p>
            <a:pPr>
              <a:spcBef>
                <a:spcPts val="0"/>
              </a:spcBef>
              <a:spcAft>
                <a:spcPts val="1200"/>
              </a:spcAft>
            </a:pPr>
            <a:r>
              <a:rPr lang="et-EE" dirty="0" smtClean="0"/>
              <a:t>Aastane kaevandamispiirang hetkel 20 mln tonni. Samas põlevkivi import ei ole piiratud.</a:t>
            </a:r>
            <a:br>
              <a:rPr lang="et-EE" dirty="0" smtClean="0"/>
            </a:br>
            <a:endParaRPr lang="et-EE" dirty="0" smtClean="0"/>
          </a:p>
          <a:p>
            <a:pPr>
              <a:spcBef>
                <a:spcPts val="0"/>
              </a:spcBef>
              <a:spcAft>
                <a:spcPts val="1200"/>
              </a:spcAft>
            </a:pPr>
            <a:r>
              <a:rPr lang="et-EE" dirty="0" smtClean="0"/>
              <a:t>Põlevkivist elektritootmise piiravateks teguriteks on põlevkivi kättesaadavus,  konkurentsivõime, tolmpõletusplokkide töökindlus. </a:t>
            </a:r>
          </a:p>
          <a:p>
            <a:pPr>
              <a:spcBef>
                <a:spcPts val="0"/>
              </a:spcBef>
              <a:spcAft>
                <a:spcPts val="1200"/>
              </a:spcAft>
            </a:pPr>
            <a:r>
              <a:rPr lang="et-EE" dirty="0" smtClean="0"/>
              <a:t>Õlitootmises kõrvalproduktina tekkivad gaasi on põhimõtteliselt võimalik kasutada elektritootmises.</a:t>
            </a:r>
            <a:br>
              <a:rPr lang="et-EE" dirty="0" smtClean="0"/>
            </a:br>
            <a:endParaRPr lang="et-EE" dirty="0" smtClean="0"/>
          </a:p>
          <a:p>
            <a:pPr>
              <a:spcBef>
                <a:spcPts val="0"/>
              </a:spcBef>
              <a:spcAft>
                <a:spcPts val="1200"/>
              </a:spcAft>
            </a:pPr>
            <a:r>
              <a:rPr lang="et-EE" dirty="0" smtClean="0"/>
              <a:t>Õlitootmine põlevkivist on hetke toornafta hindade juures kasumlik.  </a:t>
            </a:r>
          </a:p>
          <a:p>
            <a:pPr>
              <a:spcBef>
                <a:spcPts val="0"/>
              </a:spcBef>
              <a:spcAft>
                <a:spcPts val="1200"/>
              </a:spcAft>
            </a:pPr>
            <a:r>
              <a:rPr lang="et-EE" dirty="0" smtClean="0"/>
              <a:t>Võimalikuks piiranguks on ressursi piiratus ja energiakandjate hindade üldine langus</a:t>
            </a:r>
            <a:endParaRPr lang="et-EE" dirty="0"/>
          </a:p>
        </p:txBody>
      </p:sp>
      <p:sp>
        <p:nvSpPr>
          <p:cNvPr id="4" name="Right Arrow 3"/>
          <p:cNvSpPr/>
          <p:nvPr/>
        </p:nvSpPr>
        <p:spPr>
          <a:xfrm>
            <a:off x="323528" y="1744216"/>
            <a:ext cx="2088232" cy="720080"/>
          </a:xfrm>
          <a:prstGeom prst="rightArrow">
            <a:avLst>
              <a:gd name="adj1" fmla="val 100000"/>
              <a:gd name="adj2" fmla="val 5000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400" b="1" dirty="0" smtClean="0"/>
              <a:t>Põlevkivi</a:t>
            </a:r>
            <a:endParaRPr lang="et-EE" sz="2400" b="1" dirty="0"/>
          </a:p>
        </p:txBody>
      </p:sp>
      <p:sp>
        <p:nvSpPr>
          <p:cNvPr id="5" name="Right Arrow 4"/>
          <p:cNvSpPr/>
          <p:nvPr/>
        </p:nvSpPr>
        <p:spPr>
          <a:xfrm>
            <a:off x="323528" y="3256384"/>
            <a:ext cx="2088232" cy="720080"/>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400" b="1" dirty="0" smtClean="0"/>
              <a:t>Elekter</a:t>
            </a:r>
            <a:endParaRPr lang="et-EE" sz="2400" b="1" dirty="0"/>
          </a:p>
        </p:txBody>
      </p:sp>
      <p:sp>
        <p:nvSpPr>
          <p:cNvPr id="6" name="Right Arrow 5"/>
          <p:cNvSpPr/>
          <p:nvPr/>
        </p:nvSpPr>
        <p:spPr>
          <a:xfrm>
            <a:off x="323528" y="4984576"/>
            <a:ext cx="2088232" cy="720080"/>
          </a:xfrm>
          <a:prstGeom prst="rightArrow">
            <a:avLst>
              <a:gd name="adj1" fmla="val 100000"/>
              <a:gd name="adj2" fmla="val 50000"/>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400" b="1" dirty="0" smtClean="0"/>
              <a:t>Vedelkütus</a:t>
            </a:r>
            <a:endParaRPr lang="et-EE" sz="2400" b="1" dirty="0"/>
          </a:p>
        </p:txBody>
      </p:sp>
      <p:cxnSp>
        <p:nvCxnSpPr>
          <p:cNvPr id="8" name="Straight Connector 7"/>
          <p:cNvCxnSpPr/>
          <p:nvPr/>
        </p:nvCxnSpPr>
        <p:spPr>
          <a:xfrm>
            <a:off x="323528" y="4840560"/>
            <a:ext cx="8208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3040360"/>
            <a:ext cx="820891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11144" cy="1282154"/>
          </a:xfrm>
        </p:spPr>
        <p:txBody>
          <a:bodyPr anchor="t">
            <a:normAutofit/>
          </a:bodyPr>
          <a:lstStyle/>
          <a:p>
            <a:pPr algn="l"/>
            <a:r>
              <a:rPr lang="et-EE" sz="2800" b="1" dirty="0" smtClean="0">
                <a:solidFill>
                  <a:schemeClr val="accent1"/>
                </a:solidFill>
              </a:rPr>
              <a:t>Perioodil 2016 – 2030 põlevkivi elektrijaamade</a:t>
            </a:r>
            <a:br>
              <a:rPr lang="et-EE" sz="2800" b="1" dirty="0" smtClean="0">
                <a:solidFill>
                  <a:schemeClr val="accent1"/>
                </a:solidFill>
              </a:rPr>
            </a:br>
            <a:r>
              <a:rPr lang="et-EE" sz="2800" b="1" dirty="0" smtClean="0">
                <a:solidFill>
                  <a:schemeClr val="accent1"/>
                </a:solidFill>
              </a:rPr>
              <a:t>tööaeg väheneb sarnaseks kivisöejaamadega</a:t>
            </a:r>
            <a:endParaRPr lang="et-EE" sz="2800" b="1" dirty="0">
              <a:solidFill>
                <a:schemeClr val="accent1"/>
              </a:solidFill>
            </a:endParaRPr>
          </a:p>
        </p:txBody>
      </p:sp>
      <p:pic>
        <p:nvPicPr>
          <p:cNvPr id="7171" name="Picture 3"/>
          <p:cNvPicPr>
            <a:picLocks noGrp="1" noChangeAspect="1" noChangeArrowheads="1"/>
          </p:cNvPicPr>
          <p:nvPr>
            <p:ph sz="half" idx="2"/>
          </p:nvPr>
        </p:nvPicPr>
        <p:blipFill>
          <a:blip r:embed="rId2" cstate="print"/>
          <a:srcRect/>
          <a:stretch>
            <a:fillRect/>
          </a:stretch>
        </p:blipFill>
        <p:spPr bwMode="auto">
          <a:xfrm>
            <a:off x="4648200" y="2577051"/>
            <a:ext cx="4038600" cy="2572261"/>
          </a:xfrm>
          <a:prstGeom prst="rect">
            <a:avLst/>
          </a:prstGeom>
          <a:noFill/>
          <a:ln w="9525">
            <a:noFill/>
            <a:miter lim="800000"/>
            <a:headEnd/>
            <a:tailEnd/>
          </a:ln>
          <a:effectLst/>
        </p:spPr>
      </p:pic>
      <p:sp>
        <p:nvSpPr>
          <p:cNvPr id="7" name="Right Arrow 6"/>
          <p:cNvSpPr/>
          <p:nvPr/>
        </p:nvSpPr>
        <p:spPr>
          <a:xfrm>
            <a:off x="7524328" y="116632"/>
            <a:ext cx="1512168" cy="360000"/>
          </a:xfrm>
          <a:prstGeom prst="rightArrow">
            <a:avLst>
              <a:gd name="adj1" fmla="val 100000"/>
              <a:gd name="adj2" fmla="val 50000"/>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8" name="Right Arrow 7"/>
          <p:cNvSpPr/>
          <p:nvPr/>
        </p:nvSpPr>
        <p:spPr>
          <a:xfrm>
            <a:off x="7524328" y="476672"/>
            <a:ext cx="1512168" cy="360000"/>
          </a:xfrm>
          <a:prstGeom prst="rightArrow">
            <a:avLst>
              <a:gd name="adj1" fmla="val 10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9" name="Right Arrow 8"/>
          <p:cNvSpPr/>
          <p:nvPr/>
        </p:nvSpPr>
        <p:spPr>
          <a:xfrm>
            <a:off x="7524328" y="836712"/>
            <a:ext cx="1512000" cy="360040"/>
          </a:xfrm>
          <a:prstGeom prst="rightArrow">
            <a:avLst>
              <a:gd name="adj1" fmla="val 100000"/>
              <a:gd name="adj2" fmla="val 50000"/>
            </a:avLst>
          </a:prstGeom>
          <a:solidFill>
            <a:schemeClr val="bg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sp>
        <p:nvSpPr>
          <p:cNvPr id="10" name="Content Placeholder 9"/>
          <p:cNvSpPr>
            <a:spLocks noGrp="1"/>
          </p:cNvSpPr>
          <p:nvPr>
            <p:ph sz="half" idx="1"/>
          </p:nvPr>
        </p:nvSpPr>
        <p:spPr/>
        <p:txBody>
          <a:bodyPr/>
          <a:lstStyle/>
          <a:p>
            <a:endParaRPr lang="et-EE"/>
          </a:p>
        </p:txBody>
      </p:sp>
      <p:pic>
        <p:nvPicPr>
          <p:cNvPr id="11" name="Picture 3"/>
          <p:cNvPicPr>
            <a:picLocks noChangeAspect="1" noChangeArrowheads="1"/>
          </p:cNvPicPr>
          <p:nvPr/>
        </p:nvPicPr>
        <p:blipFill>
          <a:blip r:embed="rId3" cstate="print"/>
          <a:srcRect/>
          <a:stretch>
            <a:fillRect/>
          </a:stretch>
        </p:blipFill>
        <p:spPr bwMode="auto">
          <a:xfrm>
            <a:off x="467544" y="2420888"/>
            <a:ext cx="4022731" cy="2989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860032" y="2132856"/>
            <a:ext cx="4038600" cy="3993307"/>
          </a:xfrm>
        </p:spPr>
        <p:txBody>
          <a:bodyPr anchor="ctr">
            <a:normAutofit/>
          </a:bodyPr>
          <a:lstStyle/>
          <a:p>
            <a:pPr>
              <a:spcBef>
                <a:spcPts val="0"/>
              </a:spcBef>
              <a:spcAft>
                <a:spcPts val="1200"/>
              </a:spcAft>
            </a:pPr>
            <a:r>
              <a:rPr lang="et-EE" sz="1800" dirty="0" smtClean="0"/>
              <a:t>20 mln aasta piirang piirab aastast 2016 Eesti põlevkivist tootetud elektrienergia kogust, kui õlitootmise investeeringud käivituvad plaanipäraselt</a:t>
            </a:r>
          </a:p>
          <a:p>
            <a:pPr>
              <a:spcBef>
                <a:spcPts val="0"/>
              </a:spcBef>
              <a:spcAft>
                <a:spcPts val="1200"/>
              </a:spcAft>
            </a:pPr>
            <a:r>
              <a:rPr lang="et-EE" sz="1800" dirty="0" smtClean="0"/>
              <a:t>Konkurents õli- ja elektritootmisele potensiaalselt tõstab põlevkivi hinda, vähendades elektri konkurentsivõimet</a:t>
            </a:r>
          </a:p>
          <a:p>
            <a:pPr>
              <a:spcBef>
                <a:spcPts val="0"/>
              </a:spcBef>
              <a:spcAft>
                <a:spcPts val="1200"/>
              </a:spcAft>
            </a:pPr>
            <a:r>
              <a:rPr lang="et-EE" sz="1800" dirty="0" smtClean="0"/>
              <a:t>Põlevkivi import ei ole piiratud võimalik tulevikus importida Venemaalt</a:t>
            </a:r>
            <a:endParaRPr lang="et-EE" sz="1800"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395536" y="2708920"/>
            <a:ext cx="4038600" cy="2717099"/>
          </a:xfrm>
          <a:prstGeom prst="rect">
            <a:avLst/>
          </a:prstGeom>
          <a:noFill/>
          <a:ln w="9525">
            <a:noFill/>
            <a:miter lim="800000"/>
            <a:headEnd/>
            <a:tailEnd/>
          </a:ln>
          <a:effectLst/>
        </p:spPr>
      </p:pic>
      <p:sp>
        <p:nvSpPr>
          <p:cNvPr id="8" name="Title 4"/>
          <p:cNvSpPr>
            <a:spLocks noGrp="1"/>
          </p:cNvSpPr>
          <p:nvPr>
            <p:ph type="title"/>
          </p:nvPr>
        </p:nvSpPr>
        <p:spPr>
          <a:xfrm>
            <a:off x="457200" y="274638"/>
            <a:ext cx="6923112" cy="1143000"/>
          </a:xfrm>
        </p:spPr>
        <p:txBody>
          <a:bodyPr anchor="t">
            <a:noAutofit/>
          </a:bodyPr>
          <a:lstStyle/>
          <a:p>
            <a:pPr algn="l"/>
            <a:r>
              <a:rPr lang="et-EE" sz="2800" b="1" dirty="0" smtClean="0">
                <a:solidFill>
                  <a:srgbClr val="0070C0"/>
                </a:solidFill>
              </a:rPr>
              <a:t>Aastane kaevanduspiir 20 mln tonni piirav Eesti põlevkivi kasutamist alates 2016 aastast</a:t>
            </a:r>
            <a:endParaRPr lang="et-EE" sz="2800" b="1" dirty="0">
              <a:solidFill>
                <a:srgbClr val="0070C0"/>
              </a:solidFill>
            </a:endParaRPr>
          </a:p>
        </p:txBody>
      </p:sp>
      <p:sp>
        <p:nvSpPr>
          <p:cNvPr id="12" name="Right Arrow 11"/>
          <p:cNvSpPr/>
          <p:nvPr/>
        </p:nvSpPr>
        <p:spPr>
          <a:xfrm>
            <a:off x="7524328" y="116632"/>
            <a:ext cx="1512168" cy="360000"/>
          </a:xfrm>
          <a:prstGeom prst="rightArrow">
            <a:avLst>
              <a:gd name="adj1" fmla="val 100000"/>
              <a:gd name="adj2" fmla="val 5000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13" name="Right Arrow 12"/>
          <p:cNvSpPr/>
          <p:nvPr/>
        </p:nvSpPr>
        <p:spPr>
          <a:xfrm>
            <a:off x="7524328" y="476672"/>
            <a:ext cx="1512168" cy="360000"/>
          </a:xfrm>
          <a:prstGeom prst="rightArrow">
            <a:avLst>
              <a:gd name="adj1" fmla="val 100000"/>
              <a:gd name="adj2" fmla="val 5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14" name="Right Arrow 13"/>
          <p:cNvSpPr/>
          <p:nvPr/>
        </p:nvSpPr>
        <p:spPr>
          <a:xfrm>
            <a:off x="7524328" y="836712"/>
            <a:ext cx="1512000" cy="360040"/>
          </a:xfrm>
          <a:prstGeom prst="rightArrow">
            <a:avLst>
              <a:gd name="adj1" fmla="val 100000"/>
              <a:gd name="adj2" fmla="val 50000"/>
            </a:avLst>
          </a:prstGeom>
          <a:solidFill>
            <a:schemeClr val="bg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sp>
        <p:nvSpPr>
          <p:cNvPr id="15" name="TextBox 14"/>
          <p:cNvSpPr txBox="1"/>
          <p:nvPr/>
        </p:nvSpPr>
        <p:spPr>
          <a:xfrm>
            <a:off x="427714" y="2348880"/>
            <a:ext cx="3587008" cy="369332"/>
          </a:xfrm>
          <a:prstGeom prst="rect">
            <a:avLst/>
          </a:prstGeom>
          <a:noFill/>
        </p:spPr>
        <p:txBody>
          <a:bodyPr wrap="none" rtlCol="0">
            <a:spAutoFit/>
          </a:bodyPr>
          <a:lstStyle/>
          <a:p>
            <a:r>
              <a:rPr lang="et-EE" b="1" dirty="0" smtClean="0"/>
              <a:t>Põlevkivi võimalik kasutamine 2016</a:t>
            </a:r>
            <a:endParaRPr lang="et-EE"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6923112" cy="1498178"/>
          </a:xfrm>
        </p:spPr>
        <p:txBody>
          <a:bodyPr vert="horz" lIns="91440" tIns="45720" rIns="91440" bIns="45720" rtlCol="0" anchor="t">
            <a:noAutofit/>
          </a:bodyPr>
          <a:lstStyle/>
          <a:p>
            <a:pPr algn="l"/>
            <a:r>
              <a:rPr lang="et-EE" sz="2800" b="1" dirty="0" smtClean="0">
                <a:solidFill>
                  <a:srgbClr val="0070C0"/>
                </a:solidFill>
              </a:rPr>
              <a:t>Põlevkivi kui kütus konkureerib elektritootmises teiste fossiilsete kütustega Põhjala elektriturul</a:t>
            </a:r>
            <a:endParaRPr lang="et-EE" sz="2800" b="1" dirty="0">
              <a:solidFill>
                <a:srgbClr val="0070C0"/>
              </a:solidFill>
            </a:endParaRPr>
          </a:p>
        </p:txBody>
      </p:sp>
      <p:pic>
        <p:nvPicPr>
          <p:cNvPr id="8194" name="Picture 2"/>
          <p:cNvPicPr>
            <a:picLocks noGrp="1" noChangeAspect="1" noChangeArrowheads="1"/>
          </p:cNvPicPr>
          <p:nvPr>
            <p:ph sz="half" idx="1"/>
          </p:nvPr>
        </p:nvPicPr>
        <p:blipFill>
          <a:blip r:embed="rId3" cstate="print"/>
          <a:srcRect/>
          <a:stretch>
            <a:fillRect/>
          </a:stretch>
        </p:blipFill>
        <p:spPr bwMode="auto">
          <a:xfrm>
            <a:off x="457200" y="2404915"/>
            <a:ext cx="4038600" cy="2916533"/>
          </a:xfrm>
          <a:prstGeom prst="rect">
            <a:avLst/>
          </a:prstGeom>
          <a:noFill/>
          <a:ln w="9525">
            <a:noFill/>
            <a:miter lim="800000"/>
            <a:headEnd/>
            <a:tailEnd/>
          </a:ln>
          <a:effectLst/>
        </p:spPr>
      </p:pic>
      <p:pic>
        <p:nvPicPr>
          <p:cNvPr id="8195" name="Picture 3"/>
          <p:cNvPicPr>
            <a:picLocks noGrp="1" noChangeAspect="1" noChangeArrowheads="1"/>
          </p:cNvPicPr>
          <p:nvPr>
            <p:ph sz="half" idx="2"/>
          </p:nvPr>
        </p:nvPicPr>
        <p:blipFill>
          <a:blip r:embed="rId4" cstate="print"/>
          <a:srcRect/>
          <a:stretch>
            <a:fillRect/>
          </a:stretch>
        </p:blipFill>
        <p:spPr bwMode="auto">
          <a:xfrm>
            <a:off x="4648200" y="2535049"/>
            <a:ext cx="4038600" cy="2656265"/>
          </a:xfrm>
          <a:prstGeom prst="rect">
            <a:avLst/>
          </a:prstGeom>
          <a:noFill/>
          <a:ln w="9525">
            <a:noFill/>
            <a:miter lim="800000"/>
            <a:headEnd/>
            <a:tailEnd/>
          </a:ln>
          <a:effectLst/>
        </p:spPr>
      </p:pic>
      <p:sp>
        <p:nvSpPr>
          <p:cNvPr id="16" name="Right Arrow 15"/>
          <p:cNvSpPr/>
          <p:nvPr/>
        </p:nvSpPr>
        <p:spPr>
          <a:xfrm>
            <a:off x="7524328" y="116632"/>
            <a:ext cx="1512168" cy="360000"/>
          </a:xfrm>
          <a:prstGeom prst="rightArrow">
            <a:avLst>
              <a:gd name="adj1" fmla="val 100000"/>
              <a:gd name="adj2" fmla="val 5000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17" name="Right Arrow 16"/>
          <p:cNvSpPr/>
          <p:nvPr/>
        </p:nvSpPr>
        <p:spPr>
          <a:xfrm>
            <a:off x="7524328" y="476672"/>
            <a:ext cx="1512168" cy="360000"/>
          </a:xfrm>
          <a:prstGeom prst="rightArrow">
            <a:avLst>
              <a:gd name="adj1" fmla="val 100000"/>
              <a:gd name="adj2" fmla="val 5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18" name="Right Arrow 17"/>
          <p:cNvSpPr/>
          <p:nvPr/>
        </p:nvSpPr>
        <p:spPr>
          <a:xfrm>
            <a:off x="7524328" y="836712"/>
            <a:ext cx="1512000" cy="360040"/>
          </a:xfrm>
          <a:prstGeom prst="rightArrow">
            <a:avLst>
              <a:gd name="adj1" fmla="val 100000"/>
              <a:gd name="adj2" fmla="val 50000"/>
            </a:avLst>
          </a:prstGeom>
          <a:solidFill>
            <a:schemeClr val="bg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sp>
        <p:nvSpPr>
          <p:cNvPr id="19" name="TextBox 18"/>
          <p:cNvSpPr txBox="1"/>
          <p:nvPr/>
        </p:nvSpPr>
        <p:spPr>
          <a:xfrm>
            <a:off x="323528" y="2060848"/>
            <a:ext cx="4254626" cy="369332"/>
          </a:xfrm>
          <a:prstGeom prst="rect">
            <a:avLst/>
          </a:prstGeom>
          <a:noFill/>
        </p:spPr>
        <p:txBody>
          <a:bodyPr wrap="none" rtlCol="0">
            <a:spAutoFit/>
          </a:bodyPr>
          <a:lstStyle/>
          <a:p>
            <a:r>
              <a:rPr lang="et-EE" b="1" dirty="0" smtClean="0"/>
              <a:t>Eesti Põlevkivi 2011.a aastaaruande alusel</a:t>
            </a:r>
            <a:endParaRPr lang="et-EE" b="1" dirty="0"/>
          </a:p>
        </p:txBody>
      </p:sp>
      <p:sp>
        <p:nvSpPr>
          <p:cNvPr id="21" name="TextBox 20"/>
          <p:cNvSpPr txBox="1"/>
          <p:nvPr/>
        </p:nvSpPr>
        <p:spPr>
          <a:xfrm>
            <a:off x="467545" y="5517232"/>
            <a:ext cx="4032448" cy="523220"/>
          </a:xfrm>
          <a:prstGeom prst="rect">
            <a:avLst/>
          </a:prstGeom>
          <a:noFill/>
        </p:spPr>
        <p:txBody>
          <a:bodyPr wrap="square" rtlCol="0">
            <a:spAutoFit/>
          </a:bodyPr>
          <a:lstStyle/>
          <a:p>
            <a:pPr marL="177800" indent="-177800">
              <a:buFont typeface="Arial" pitchFamily="34" charset="0"/>
              <a:buChar char="•"/>
            </a:pPr>
            <a:r>
              <a:rPr lang="et-EE" sz="1400" dirty="0" smtClean="0"/>
              <a:t>Peamiselt riiklike maksude tõstmise tõttu tõuseb põlevkivi omahind ka järgmistel aastatel</a:t>
            </a:r>
            <a:endParaRPr lang="et-EE" sz="1400" dirty="0"/>
          </a:p>
        </p:txBody>
      </p:sp>
      <p:sp>
        <p:nvSpPr>
          <p:cNvPr id="22" name="TextBox 21"/>
          <p:cNvSpPr txBox="1"/>
          <p:nvPr/>
        </p:nvSpPr>
        <p:spPr>
          <a:xfrm>
            <a:off x="4716016" y="5229200"/>
            <a:ext cx="4104456" cy="1477328"/>
          </a:xfrm>
          <a:prstGeom prst="rect">
            <a:avLst/>
          </a:prstGeom>
          <a:noFill/>
        </p:spPr>
        <p:txBody>
          <a:bodyPr wrap="square" rtlCol="0">
            <a:spAutoFit/>
          </a:bodyPr>
          <a:lstStyle/>
          <a:p>
            <a:pPr marL="177800" indent="-177800">
              <a:spcAft>
                <a:spcPts val="1200"/>
              </a:spcAft>
              <a:buFont typeface="Arial" pitchFamily="34" charset="0"/>
              <a:buChar char="•"/>
            </a:pPr>
            <a:r>
              <a:rPr lang="et-EE" sz="1400" dirty="0" smtClean="0"/>
              <a:t>Põlevikivi hind on tõusnud kivisöe hinna lähedale,</a:t>
            </a:r>
            <a:br>
              <a:rPr lang="et-EE" sz="1400" dirty="0" smtClean="0"/>
            </a:br>
            <a:r>
              <a:rPr lang="et-EE" sz="1400" dirty="0" smtClean="0"/>
              <a:t>mis on peamine konkureeriv kütus Põhjalas;</a:t>
            </a:r>
          </a:p>
          <a:p>
            <a:pPr marL="177800" indent="-177800">
              <a:spcAft>
                <a:spcPts val="1200"/>
              </a:spcAft>
              <a:buFont typeface="Arial" pitchFamily="34" charset="0"/>
              <a:buChar char="•"/>
            </a:pPr>
            <a:r>
              <a:rPr lang="et-EE" sz="1400" dirty="0" smtClean="0"/>
              <a:t>Maagaasi hind on kõrge, kuna hind on seotud naftatoodete Hindadega maailmaturul.</a:t>
            </a:r>
          </a:p>
          <a:p>
            <a:pPr marL="177800" indent="-177800">
              <a:spcAft>
                <a:spcPts val="1200"/>
              </a:spcAft>
              <a:buFont typeface="Arial" pitchFamily="34" charset="0"/>
              <a:buChar char="•"/>
            </a:pPr>
            <a:r>
              <a:rPr lang="et-EE" sz="1400" dirty="0" smtClean="0"/>
              <a:t>Kildagaas võib oluliselt mõjutada kütustehindu</a:t>
            </a:r>
            <a:endParaRPr lang="et-EE" sz="1400" dirty="0"/>
          </a:p>
        </p:txBody>
      </p:sp>
      <p:sp>
        <p:nvSpPr>
          <p:cNvPr id="11" name="Down Arrow 10"/>
          <p:cNvSpPr/>
          <p:nvPr/>
        </p:nvSpPr>
        <p:spPr>
          <a:xfrm flipV="1">
            <a:off x="2339752" y="3861048"/>
            <a:ext cx="288032" cy="288032"/>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143000"/>
          </a:xfrm>
        </p:spPr>
        <p:txBody>
          <a:bodyPr anchor="t">
            <a:noAutofit/>
          </a:bodyPr>
          <a:lstStyle/>
          <a:p>
            <a:pPr algn="l"/>
            <a:r>
              <a:rPr lang="et-EE" sz="2800" b="1" dirty="0" smtClean="0">
                <a:solidFill>
                  <a:srgbClr val="0070C0"/>
                </a:solidFill>
              </a:rPr>
              <a:t>CO</a:t>
            </a:r>
            <a:r>
              <a:rPr lang="et-EE" sz="2800" b="1" baseline="-25000" dirty="0" smtClean="0">
                <a:solidFill>
                  <a:srgbClr val="0070C0"/>
                </a:solidFill>
              </a:rPr>
              <a:t>2</a:t>
            </a:r>
            <a:r>
              <a:rPr lang="et-EE" sz="2800" b="1" dirty="0" smtClean="0">
                <a:solidFill>
                  <a:srgbClr val="0070C0"/>
                </a:solidFill>
              </a:rPr>
              <a:t> kaubanduse mõju tänaste hindade juures on marginaalne, kuna kivisüsi samas seisus Liiga poliitiline valdkond</a:t>
            </a:r>
            <a:r>
              <a:rPr lang="et-EE" sz="2800" b="1" baseline="30000" dirty="0" smtClean="0">
                <a:solidFill>
                  <a:srgbClr val="0070C0"/>
                </a:solidFill>
              </a:rPr>
              <a:t>1</a:t>
            </a:r>
            <a:endParaRPr lang="et-EE" sz="2800" baseline="30000"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395536" y="2852936"/>
            <a:ext cx="4038600" cy="2409353"/>
          </a:xfrm>
          <a:prstGeom prst="rect">
            <a:avLst/>
          </a:prstGeom>
          <a:noFill/>
          <a:ln w="9525">
            <a:noFill/>
            <a:miter lim="800000"/>
            <a:headEnd/>
            <a:tailEnd/>
          </a:ln>
          <a:effectLst/>
        </p:spPr>
      </p:pic>
      <p:sp>
        <p:nvSpPr>
          <p:cNvPr id="7" name="Right Arrow 6"/>
          <p:cNvSpPr/>
          <p:nvPr/>
        </p:nvSpPr>
        <p:spPr>
          <a:xfrm>
            <a:off x="7524328" y="116632"/>
            <a:ext cx="1512168" cy="360000"/>
          </a:xfrm>
          <a:prstGeom prst="rightArrow">
            <a:avLst>
              <a:gd name="adj1" fmla="val 100000"/>
              <a:gd name="adj2" fmla="val 5000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8" name="Right Arrow 7"/>
          <p:cNvSpPr/>
          <p:nvPr/>
        </p:nvSpPr>
        <p:spPr>
          <a:xfrm>
            <a:off x="7524328" y="476672"/>
            <a:ext cx="1512168" cy="360000"/>
          </a:xfrm>
          <a:prstGeom prst="rightArrow">
            <a:avLst>
              <a:gd name="adj1" fmla="val 100000"/>
              <a:gd name="adj2" fmla="val 5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9" name="Right Arrow 8"/>
          <p:cNvSpPr/>
          <p:nvPr/>
        </p:nvSpPr>
        <p:spPr>
          <a:xfrm>
            <a:off x="7524328" y="836712"/>
            <a:ext cx="1512000" cy="360040"/>
          </a:xfrm>
          <a:prstGeom prst="rightArrow">
            <a:avLst>
              <a:gd name="adj1" fmla="val 100000"/>
              <a:gd name="adj2" fmla="val 50000"/>
            </a:avLst>
          </a:prstGeom>
          <a:solidFill>
            <a:schemeClr val="bg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sp>
        <p:nvSpPr>
          <p:cNvPr id="11" name="TextBox 10"/>
          <p:cNvSpPr txBox="1"/>
          <p:nvPr/>
        </p:nvSpPr>
        <p:spPr>
          <a:xfrm>
            <a:off x="539552" y="6073551"/>
            <a:ext cx="8216032" cy="307777"/>
          </a:xfrm>
          <a:prstGeom prst="rect">
            <a:avLst/>
          </a:prstGeom>
          <a:noFill/>
        </p:spPr>
        <p:txBody>
          <a:bodyPr wrap="none" rtlCol="0">
            <a:spAutoFit/>
          </a:bodyPr>
          <a:lstStyle/>
          <a:p>
            <a:r>
              <a:rPr lang="et-EE" sz="1400" baseline="30000" dirty="0" smtClean="0">
                <a:hlinkClick r:id="rId3"/>
              </a:rPr>
              <a:t>1 </a:t>
            </a:r>
            <a:r>
              <a:rPr lang="et-EE" sz="1400" dirty="0" smtClean="0">
                <a:hlinkClick r:id="rId3"/>
              </a:rPr>
              <a:t>http</a:t>
            </a:r>
            <a:r>
              <a:rPr lang="et-EE" sz="1400" dirty="0">
                <a:hlinkClick r:id="rId3"/>
              </a:rPr>
              <a:t>://webcast.ec.europa.eu/eutv/portal/_v_fl_300_et/player/index_player_et.html?id=14135&amp;pId=14126</a:t>
            </a:r>
            <a:endParaRPr lang="et-EE" sz="1400" dirty="0"/>
          </a:p>
        </p:txBody>
      </p:sp>
      <p:sp>
        <p:nvSpPr>
          <p:cNvPr id="12" name="TextBox 11"/>
          <p:cNvSpPr txBox="1"/>
          <p:nvPr/>
        </p:nvSpPr>
        <p:spPr>
          <a:xfrm>
            <a:off x="534028" y="5785519"/>
            <a:ext cx="3678315" cy="369332"/>
          </a:xfrm>
          <a:prstGeom prst="rect">
            <a:avLst/>
          </a:prstGeom>
          <a:noFill/>
        </p:spPr>
        <p:txBody>
          <a:bodyPr wrap="none" rtlCol="0">
            <a:spAutoFit/>
          </a:bodyPr>
          <a:lstStyle/>
          <a:p>
            <a:r>
              <a:rPr lang="et-EE" b="1" dirty="0" smtClean="0">
                <a:solidFill>
                  <a:schemeClr val="accent1"/>
                </a:solidFill>
              </a:rPr>
              <a:t>Vaata Johannes </a:t>
            </a:r>
            <a:r>
              <a:rPr lang="et-EE" b="1" dirty="0">
                <a:solidFill>
                  <a:schemeClr val="accent1"/>
                </a:solidFill>
              </a:rPr>
              <a:t>Teysseni </a:t>
            </a:r>
            <a:r>
              <a:rPr lang="et-EE" b="1" dirty="0" smtClean="0">
                <a:solidFill>
                  <a:schemeClr val="accent1"/>
                </a:solidFill>
              </a:rPr>
              <a:t>ettekannet:</a:t>
            </a:r>
            <a:endParaRPr lang="et-EE" b="1" dirty="0">
              <a:solidFill>
                <a:schemeClr val="accent1"/>
              </a:solidFill>
            </a:endParaRPr>
          </a:p>
        </p:txBody>
      </p:sp>
      <p:sp>
        <p:nvSpPr>
          <p:cNvPr id="13" name="TextBox 12"/>
          <p:cNvSpPr txBox="1"/>
          <p:nvPr/>
        </p:nvSpPr>
        <p:spPr>
          <a:xfrm>
            <a:off x="4788025" y="2924944"/>
            <a:ext cx="3960440" cy="2123658"/>
          </a:xfrm>
          <a:prstGeom prst="rect">
            <a:avLst/>
          </a:prstGeom>
          <a:noFill/>
        </p:spPr>
        <p:txBody>
          <a:bodyPr wrap="square" rtlCol="0">
            <a:spAutoFit/>
          </a:bodyPr>
          <a:lstStyle/>
          <a:p>
            <a:pPr marL="177800" indent="-177800">
              <a:spcAft>
                <a:spcPts val="1200"/>
              </a:spcAft>
              <a:buFont typeface="Arial" pitchFamily="34" charset="0"/>
              <a:buChar char="•"/>
            </a:pPr>
            <a:r>
              <a:rPr lang="et-EE" sz="1600" dirty="0" smtClean="0"/>
              <a:t>Uus kauplemisperiood halvendab </a:t>
            </a:r>
            <a:br>
              <a:rPr lang="et-EE" sz="1600" dirty="0" smtClean="0"/>
            </a:br>
            <a:r>
              <a:rPr lang="et-EE" sz="1600" dirty="0" smtClean="0"/>
              <a:t>fossiilkütuste põhiste energiatootjate majandusseisu;</a:t>
            </a:r>
          </a:p>
          <a:p>
            <a:pPr marL="177800" indent="-177800">
              <a:spcAft>
                <a:spcPts val="1200"/>
              </a:spcAft>
              <a:buFont typeface="Arial" pitchFamily="34" charset="0"/>
              <a:buChar char="•"/>
            </a:pPr>
            <a:r>
              <a:rPr lang="et-EE" sz="1600" dirty="0" smtClean="0"/>
              <a:t>Põlevkivi peamise konkurendi kivisöe CO2 eriheitmed on pisut madalad, mistõttu CO2 hinna mõju konkurentsivõimele on piiratud</a:t>
            </a:r>
          </a:p>
          <a:p>
            <a:pPr marL="177800" indent="-177800">
              <a:spcAft>
                <a:spcPts val="1200"/>
              </a:spcAft>
              <a:buFont typeface="Arial" pitchFamily="34" charset="0"/>
              <a:buChar char="•"/>
            </a:pPr>
            <a:endParaRPr lang="et-EE" sz="1600" dirty="0"/>
          </a:p>
        </p:txBody>
      </p:sp>
      <p:sp>
        <p:nvSpPr>
          <p:cNvPr id="15" name="Right Arrow 14"/>
          <p:cNvSpPr/>
          <p:nvPr/>
        </p:nvSpPr>
        <p:spPr>
          <a:xfrm>
            <a:off x="4283968" y="4005064"/>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chor="t">
            <a:normAutofit/>
          </a:bodyPr>
          <a:lstStyle/>
          <a:p>
            <a:pPr algn="l"/>
            <a:r>
              <a:rPr lang="et-EE" sz="3600" b="1" dirty="0" smtClean="0">
                <a:solidFill>
                  <a:srgbClr val="0070C0"/>
                </a:solidFill>
              </a:rPr>
              <a:t>Elektritootmine – turu suurus on</a:t>
            </a:r>
            <a:br>
              <a:rPr lang="et-EE" sz="3600" b="1" dirty="0" smtClean="0">
                <a:solidFill>
                  <a:srgbClr val="0070C0"/>
                </a:solidFill>
              </a:rPr>
            </a:br>
            <a:r>
              <a:rPr lang="et-EE" sz="3600" b="1" dirty="0" smtClean="0">
                <a:solidFill>
                  <a:srgbClr val="0070C0"/>
                </a:solidFill>
              </a:rPr>
              <a:t>määratud ühendusvõimsustega</a:t>
            </a:r>
            <a:endParaRPr lang="et-EE" sz="3600" b="1" dirty="0">
              <a:solidFill>
                <a:srgbClr val="0070C0"/>
              </a:solidFill>
            </a:endParaRPr>
          </a:p>
        </p:txBody>
      </p:sp>
      <p:pic>
        <p:nvPicPr>
          <p:cNvPr id="1029" name="Picture 5"/>
          <p:cNvPicPr>
            <a:picLocks noChangeAspect="1" noChangeArrowheads="1"/>
          </p:cNvPicPr>
          <p:nvPr/>
        </p:nvPicPr>
        <p:blipFill>
          <a:blip r:embed="rId2" cstate="print"/>
          <a:srcRect/>
          <a:stretch>
            <a:fillRect/>
          </a:stretch>
        </p:blipFill>
        <p:spPr bwMode="auto">
          <a:xfrm>
            <a:off x="4571999" y="2276872"/>
            <a:ext cx="4468323" cy="2520280"/>
          </a:xfrm>
          <a:prstGeom prst="rect">
            <a:avLst/>
          </a:prstGeom>
          <a:noFill/>
          <a:ln w="9525">
            <a:noFill/>
            <a:miter lim="800000"/>
            <a:headEnd/>
            <a:tailEnd/>
          </a:ln>
          <a:effectLst/>
        </p:spPr>
      </p:pic>
      <p:sp>
        <p:nvSpPr>
          <p:cNvPr id="11" name="Right Arrow 10"/>
          <p:cNvSpPr/>
          <p:nvPr/>
        </p:nvSpPr>
        <p:spPr>
          <a:xfrm>
            <a:off x="7524328" y="116632"/>
            <a:ext cx="1512168" cy="360000"/>
          </a:xfrm>
          <a:prstGeom prst="rightArrow">
            <a:avLst>
              <a:gd name="adj1" fmla="val 100000"/>
              <a:gd name="adj2" fmla="val 50000"/>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12" name="Right Arrow 11"/>
          <p:cNvSpPr/>
          <p:nvPr/>
        </p:nvSpPr>
        <p:spPr>
          <a:xfrm>
            <a:off x="7524328" y="476672"/>
            <a:ext cx="1512168" cy="360000"/>
          </a:xfrm>
          <a:prstGeom prst="rightArrow">
            <a:avLst>
              <a:gd name="adj1" fmla="val 10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13" name="Right Arrow 12"/>
          <p:cNvSpPr/>
          <p:nvPr/>
        </p:nvSpPr>
        <p:spPr>
          <a:xfrm>
            <a:off x="7524328" y="836712"/>
            <a:ext cx="1512000" cy="360040"/>
          </a:xfrm>
          <a:prstGeom prst="rightArrow">
            <a:avLst>
              <a:gd name="adj1" fmla="val 100000"/>
              <a:gd name="adj2" fmla="val 50000"/>
            </a:avLst>
          </a:prstGeom>
          <a:solidFill>
            <a:schemeClr val="bg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pic>
        <p:nvPicPr>
          <p:cNvPr id="14" name="Picture 2"/>
          <p:cNvPicPr>
            <a:picLocks noGrp="1" noChangeAspect="1" noChangeArrowheads="1"/>
          </p:cNvPicPr>
          <p:nvPr>
            <p:ph idx="1"/>
          </p:nvPr>
        </p:nvPicPr>
        <p:blipFill>
          <a:blip r:embed="rId3" cstate="print"/>
          <a:srcRect/>
          <a:stretch>
            <a:fillRect/>
          </a:stretch>
        </p:blipFill>
        <p:spPr bwMode="auto">
          <a:xfrm>
            <a:off x="179512" y="2276872"/>
            <a:ext cx="4392488" cy="249496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6779096" cy="1143000"/>
          </a:xfrm>
        </p:spPr>
        <p:txBody>
          <a:bodyPr vert="horz" lIns="91440" tIns="45720" rIns="91440" bIns="45720" rtlCol="0" anchor="t">
            <a:noAutofit/>
          </a:bodyPr>
          <a:lstStyle/>
          <a:p>
            <a:pPr algn="l"/>
            <a:r>
              <a:rPr lang="et-EE" sz="2800" b="1" dirty="0" smtClean="0">
                <a:solidFill>
                  <a:srgbClr val="0070C0"/>
                </a:solidFill>
              </a:rPr>
              <a:t>Balti riikide elektriturg on väike võrreldes naabritega</a:t>
            </a:r>
            <a:endParaRPr lang="et-EE" sz="2800" b="1" dirty="0">
              <a:solidFill>
                <a:srgbClr val="0070C0"/>
              </a:solidFill>
            </a:endParaRPr>
          </a:p>
        </p:txBody>
      </p:sp>
      <p:sp>
        <p:nvSpPr>
          <p:cNvPr id="5" name="Text Placeholder 4"/>
          <p:cNvSpPr>
            <a:spLocks noGrp="1"/>
          </p:cNvSpPr>
          <p:nvPr>
            <p:ph type="body" idx="1"/>
          </p:nvPr>
        </p:nvSpPr>
        <p:spPr/>
        <p:txBody>
          <a:bodyPr/>
          <a:lstStyle/>
          <a:p>
            <a:r>
              <a:rPr lang="et-EE" dirty="0" smtClean="0"/>
              <a:t>Elektritarbimine 2011</a:t>
            </a:r>
            <a:endParaRPr lang="et-EE" dirty="0"/>
          </a:p>
        </p:txBody>
      </p:sp>
      <p:sp>
        <p:nvSpPr>
          <p:cNvPr id="7" name="Text Placeholder 6"/>
          <p:cNvSpPr>
            <a:spLocks noGrp="1"/>
          </p:cNvSpPr>
          <p:nvPr>
            <p:ph type="body" sz="quarter" idx="3"/>
          </p:nvPr>
        </p:nvSpPr>
        <p:spPr/>
        <p:txBody>
          <a:bodyPr/>
          <a:lstStyle/>
          <a:p>
            <a:r>
              <a:rPr lang="et-EE" dirty="0" smtClean="0"/>
              <a:t>Elektribilanss 2011</a:t>
            </a:r>
            <a:endParaRPr lang="et-EE" dirty="0"/>
          </a:p>
        </p:txBody>
      </p:sp>
      <p:pic>
        <p:nvPicPr>
          <p:cNvPr id="3079" name="Picture 7"/>
          <p:cNvPicPr>
            <a:picLocks noGrp="1" noChangeAspect="1" noChangeArrowheads="1"/>
          </p:cNvPicPr>
          <p:nvPr>
            <p:ph sz="quarter" idx="4"/>
          </p:nvPr>
        </p:nvPicPr>
        <p:blipFill>
          <a:blip r:embed="rId2" cstate="print"/>
          <a:srcRect/>
          <a:stretch>
            <a:fillRect/>
          </a:stretch>
        </p:blipFill>
        <p:spPr bwMode="auto">
          <a:xfrm>
            <a:off x="4645025" y="2451980"/>
            <a:ext cx="4041775" cy="3397078"/>
          </a:xfrm>
          <a:prstGeom prst="rect">
            <a:avLst/>
          </a:prstGeom>
          <a:noFill/>
          <a:ln w="9525">
            <a:noFill/>
            <a:miter lim="800000"/>
            <a:headEnd/>
            <a:tailEnd/>
          </a:ln>
          <a:effectLst/>
        </p:spPr>
      </p:pic>
      <p:pic>
        <p:nvPicPr>
          <p:cNvPr id="3080" name="Picture 8"/>
          <p:cNvPicPr>
            <a:picLocks noGrp="1" noChangeAspect="1" noChangeArrowheads="1"/>
          </p:cNvPicPr>
          <p:nvPr>
            <p:ph sz="half" idx="2"/>
          </p:nvPr>
        </p:nvPicPr>
        <p:blipFill>
          <a:blip r:embed="rId3" cstate="print"/>
          <a:srcRect/>
          <a:stretch>
            <a:fillRect/>
          </a:stretch>
        </p:blipFill>
        <p:spPr bwMode="auto">
          <a:xfrm>
            <a:off x="457200" y="2427493"/>
            <a:ext cx="4040188" cy="3446052"/>
          </a:xfrm>
          <a:prstGeom prst="rect">
            <a:avLst/>
          </a:prstGeom>
          <a:noFill/>
          <a:ln w="9525">
            <a:noFill/>
            <a:miter lim="800000"/>
            <a:headEnd/>
            <a:tailEnd/>
          </a:ln>
          <a:effectLst/>
        </p:spPr>
      </p:pic>
      <p:sp>
        <p:nvSpPr>
          <p:cNvPr id="8" name="Rectangle 7"/>
          <p:cNvSpPr/>
          <p:nvPr/>
        </p:nvSpPr>
        <p:spPr>
          <a:xfrm>
            <a:off x="2987824" y="2708920"/>
            <a:ext cx="14401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Right Arrow 8"/>
          <p:cNvSpPr/>
          <p:nvPr/>
        </p:nvSpPr>
        <p:spPr>
          <a:xfrm>
            <a:off x="7524328" y="116632"/>
            <a:ext cx="1512168" cy="360000"/>
          </a:xfrm>
          <a:prstGeom prst="rightArrow">
            <a:avLst>
              <a:gd name="adj1" fmla="val 100000"/>
              <a:gd name="adj2" fmla="val 50000"/>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10" name="Right Arrow 9"/>
          <p:cNvSpPr/>
          <p:nvPr/>
        </p:nvSpPr>
        <p:spPr>
          <a:xfrm>
            <a:off x="7524328" y="476672"/>
            <a:ext cx="1512168" cy="360000"/>
          </a:xfrm>
          <a:prstGeom prst="rightArrow">
            <a:avLst>
              <a:gd name="adj1" fmla="val 10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11" name="Right Arrow 10"/>
          <p:cNvSpPr/>
          <p:nvPr/>
        </p:nvSpPr>
        <p:spPr>
          <a:xfrm>
            <a:off x="7524328" y="836712"/>
            <a:ext cx="1512000" cy="360040"/>
          </a:xfrm>
          <a:prstGeom prst="rightArrow">
            <a:avLst>
              <a:gd name="adj1" fmla="val 100000"/>
              <a:gd name="adj2" fmla="val 50000"/>
            </a:avLst>
          </a:prstGeom>
          <a:solidFill>
            <a:schemeClr val="bg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Autofit/>
          </a:bodyPr>
          <a:lstStyle/>
          <a:p>
            <a:pPr algn="l"/>
            <a:r>
              <a:rPr lang="et-EE" sz="3600" b="1" dirty="0" smtClean="0">
                <a:solidFill>
                  <a:srgbClr val="0070C0"/>
                </a:solidFill>
              </a:rPr>
              <a:t>Väävliheitmed ei ole piiravaks tänu puhastusseadmetele</a:t>
            </a:r>
            <a:endParaRPr lang="et-EE" sz="3600" b="1" dirty="0">
              <a:solidFill>
                <a:srgbClr val="0070C0"/>
              </a:solidFill>
            </a:endParaRPr>
          </a:p>
        </p:txBody>
      </p:sp>
      <p:pic>
        <p:nvPicPr>
          <p:cNvPr id="4099" name="Picture 3"/>
          <p:cNvPicPr>
            <a:picLocks noGrp="1" noChangeAspect="1" noChangeArrowheads="1"/>
          </p:cNvPicPr>
          <p:nvPr>
            <p:ph sz="half" idx="1"/>
          </p:nvPr>
        </p:nvPicPr>
        <p:blipFill>
          <a:blip r:embed="rId2" cstate="print"/>
          <a:srcRect/>
          <a:stretch>
            <a:fillRect/>
          </a:stretch>
        </p:blipFill>
        <p:spPr bwMode="auto">
          <a:xfrm>
            <a:off x="457200" y="2348880"/>
            <a:ext cx="4038600" cy="2657987"/>
          </a:xfrm>
          <a:prstGeom prst="rect">
            <a:avLst/>
          </a:prstGeom>
          <a:noFill/>
          <a:ln w="9525">
            <a:noFill/>
            <a:miter lim="800000"/>
            <a:headEnd/>
            <a:tailEnd/>
          </a:ln>
          <a:effectLst/>
        </p:spPr>
      </p:pic>
      <p:sp>
        <p:nvSpPr>
          <p:cNvPr id="9" name="Right Arrow 8"/>
          <p:cNvSpPr/>
          <p:nvPr/>
        </p:nvSpPr>
        <p:spPr>
          <a:xfrm>
            <a:off x="7524328" y="116632"/>
            <a:ext cx="1512168" cy="360000"/>
          </a:xfrm>
          <a:prstGeom prst="rightArrow">
            <a:avLst>
              <a:gd name="adj1" fmla="val 100000"/>
              <a:gd name="adj2" fmla="val 50000"/>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10" name="Right Arrow 9"/>
          <p:cNvSpPr/>
          <p:nvPr/>
        </p:nvSpPr>
        <p:spPr>
          <a:xfrm>
            <a:off x="7524328" y="476672"/>
            <a:ext cx="1512168" cy="360000"/>
          </a:xfrm>
          <a:prstGeom prst="rightArrow">
            <a:avLst>
              <a:gd name="adj1" fmla="val 10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11" name="Right Arrow 10"/>
          <p:cNvSpPr/>
          <p:nvPr/>
        </p:nvSpPr>
        <p:spPr>
          <a:xfrm>
            <a:off x="7524328" y="836712"/>
            <a:ext cx="1512000" cy="360040"/>
          </a:xfrm>
          <a:prstGeom prst="rightArrow">
            <a:avLst>
              <a:gd name="adj1" fmla="val 100000"/>
              <a:gd name="adj2" fmla="val 50000"/>
            </a:avLst>
          </a:prstGeom>
          <a:solidFill>
            <a:schemeClr val="bg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sp>
        <p:nvSpPr>
          <p:cNvPr id="8" name="TextBox 7"/>
          <p:cNvSpPr txBox="1"/>
          <p:nvPr/>
        </p:nvSpPr>
        <p:spPr>
          <a:xfrm>
            <a:off x="827584" y="5301208"/>
            <a:ext cx="1008112" cy="369332"/>
          </a:xfrm>
          <a:prstGeom prst="rect">
            <a:avLst/>
          </a:prstGeom>
          <a:noFill/>
        </p:spPr>
        <p:txBody>
          <a:bodyPr wrap="square" rtlCol="0">
            <a:spAutoFit/>
          </a:bodyPr>
          <a:lstStyle/>
          <a:p>
            <a:r>
              <a:rPr lang="et-EE" dirty="0" smtClean="0"/>
              <a:t>Keevkiht</a:t>
            </a:r>
            <a:endParaRPr lang="et-EE" dirty="0"/>
          </a:p>
        </p:txBody>
      </p:sp>
      <p:sp>
        <p:nvSpPr>
          <p:cNvPr id="12" name="TextBox 11"/>
          <p:cNvSpPr txBox="1"/>
          <p:nvPr/>
        </p:nvSpPr>
        <p:spPr>
          <a:xfrm>
            <a:off x="2051720" y="5301208"/>
            <a:ext cx="1440160" cy="923330"/>
          </a:xfrm>
          <a:prstGeom prst="rect">
            <a:avLst/>
          </a:prstGeom>
          <a:noFill/>
        </p:spPr>
        <p:txBody>
          <a:bodyPr wrap="square" rtlCol="0">
            <a:spAutoFit/>
          </a:bodyPr>
          <a:lstStyle/>
          <a:p>
            <a:r>
              <a:rPr lang="et-EE" dirty="0" smtClean="0"/>
              <a:t>Tolmpõletus + puhastus-seadmed</a:t>
            </a:r>
            <a:endParaRPr lang="et-EE" dirty="0"/>
          </a:p>
        </p:txBody>
      </p:sp>
      <p:sp>
        <p:nvSpPr>
          <p:cNvPr id="14" name="TextBox 13"/>
          <p:cNvSpPr txBox="1"/>
          <p:nvPr/>
        </p:nvSpPr>
        <p:spPr>
          <a:xfrm>
            <a:off x="3419872" y="5373216"/>
            <a:ext cx="1440160" cy="369332"/>
          </a:xfrm>
          <a:prstGeom prst="rect">
            <a:avLst/>
          </a:prstGeom>
          <a:noFill/>
        </p:spPr>
        <p:txBody>
          <a:bodyPr wrap="square" rtlCol="0">
            <a:spAutoFit/>
          </a:bodyPr>
          <a:lstStyle/>
          <a:p>
            <a:r>
              <a:rPr lang="et-EE" dirty="0" smtClean="0"/>
              <a:t>Tolmpõletus</a:t>
            </a:r>
            <a:endParaRPr lang="et-EE" dirty="0"/>
          </a:p>
        </p:txBody>
      </p:sp>
      <p:cxnSp>
        <p:nvCxnSpPr>
          <p:cNvPr id="16" name="Straight Arrow Connector 15"/>
          <p:cNvCxnSpPr>
            <a:stCxn id="8" idx="0"/>
          </p:cNvCxnSpPr>
          <p:nvPr/>
        </p:nvCxnSpPr>
        <p:spPr>
          <a:xfrm flipV="1">
            <a:off x="1331640" y="4581128"/>
            <a:ext cx="36004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0"/>
          </p:cNvCxnSpPr>
          <p:nvPr/>
        </p:nvCxnSpPr>
        <p:spPr>
          <a:xfrm flipV="1">
            <a:off x="2771800" y="4365104"/>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0"/>
          </p:cNvCxnSpPr>
          <p:nvPr/>
        </p:nvCxnSpPr>
        <p:spPr>
          <a:xfrm flipH="1" flipV="1">
            <a:off x="3491880" y="2924944"/>
            <a:ext cx="648072" cy="244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60032" y="2347133"/>
            <a:ext cx="3816424" cy="3170099"/>
          </a:xfrm>
          <a:prstGeom prst="rect">
            <a:avLst/>
          </a:prstGeom>
          <a:noFill/>
        </p:spPr>
        <p:txBody>
          <a:bodyPr wrap="square" rtlCol="0">
            <a:spAutoFit/>
          </a:bodyPr>
          <a:lstStyle/>
          <a:p>
            <a:pPr marL="182563" indent="-182563">
              <a:spcAft>
                <a:spcPts val="1200"/>
              </a:spcAft>
              <a:buFont typeface="Arial" pitchFamily="34" charset="0"/>
              <a:buChar char="•"/>
            </a:pPr>
            <a:r>
              <a:rPr lang="et-EE" dirty="0" smtClean="0"/>
              <a:t>Alates 2012 aastast NEJ-le rakendub SO2 piirang 25 000 tonni aastas</a:t>
            </a:r>
          </a:p>
          <a:p>
            <a:pPr marL="182563" indent="-182563">
              <a:spcAft>
                <a:spcPts val="1200"/>
              </a:spcAft>
              <a:buFont typeface="Arial" pitchFamily="34" charset="0"/>
              <a:buChar char="•"/>
            </a:pPr>
            <a:r>
              <a:rPr lang="et-EE" dirty="0" smtClean="0"/>
              <a:t>Piirangu raamesse jäädes võimalik kasutada põlevkivi üle 12 mln tonni aastas tootes elektrienergia +10 TWh elektrit</a:t>
            </a:r>
          </a:p>
          <a:p>
            <a:pPr marL="182563" indent="-182563">
              <a:spcAft>
                <a:spcPts val="1200"/>
              </a:spcAft>
              <a:buFont typeface="Arial" pitchFamily="34" charset="0"/>
              <a:buChar char="•"/>
            </a:pPr>
            <a:r>
              <a:rPr lang="et-EE" dirty="0" smtClean="0"/>
              <a:t>Uusi puhastusseadmeid lisades oleks tootmismahte võimalik suurendada kui see poleks ilmselt majanduslikult mõistlik.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t-EE" sz="2800" b="1" dirty="0" smtClean="0">
                <a:solidFill>
                  <a:srgbClr val="0070C0"/>
                </a:solidFill>
              </a:rPr>
              <a:t>Põlevkivi konkureerib Nordpooli korraldatud</a:t>
            </a:r>
            <a:br>
              <a:rPr lang="et-EE" sz="2800" b="1" dirty="0" smtClean="0">
                <a:solidFill>
                  <a:srgbClr val="0070C0"/>
                </a:solidFill>
              </a:rPr>
            </a:br>
            <a:r>
              <a:rPr lang="et-EE" sz="2800" b="1" dirty="0" smtClean="0">
                <a:solidFill>
                  <a:srgbClr val="0070C0"/>
                </a:solidFill>
              </a:rPr>
              <a:t>turul põlevkivi ja maagaasiga </a:t>
            </a:r>
            <a:endParaRPr lang="et-EE" sz="2800"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467544" y="2348880"/>
            <a:ext cx="4038600" cy="2451842"/>
          </a:xfrm>
          <a:prstGeom prst="rect">
            <a:avLst/>
          </a:prstGeom>
          <a:noFill/>
          <a:ln w="9525">
            <a:noFill/>
            <a:miter lim="800000"/>
            <a:headEnd/>
            <a:tailEnd/>
          </a:ln>
          <a:effectLst/>
        </p:spPr>
      </p:pic>
      <p:cxnSp>
        <p:nvCxnSpPr>
          <p:cNvPr id="7" name="Straight Connector 6"/>
          <p:cNvCxnSpPr/>
          <p:nvPr/>
        </p:nvCxnSpPr>
        <p:spPr>
          <a:xfrm>
            <a:off x="2195736" y="2996952"/>
            <a:ext cx="0" cy="1512168"/>
          </a:xfrm>
          <a:prstGeom prst="line">
            <a:avLst/>
          </a:prstGeom>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2267744" y="3717032"/>
            <a:ext cx="158417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Right Arrow 8"/>
          <p:cNvSpPr/>
          <p:nvPr/>
        </p:nvSpPr>
        <p:spPr>
          <a:xfrm>
            <a:off x="7524328" y="116632"/>
            <a:ext cx="1512168" cy="360000"/>
          </a:xfrm>
          <a:prstGeom prst="rightArrow">
            <a:avLst>
              <a:gd name="adj1" fmla="val 100000"/>
              <a:gd name="adj2" fmla="val 50000"/>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Põlevkivi</a:t>
            </a:r>
            <a:endParaRPr lang="et-EE" b="1" dirty="0"/>
          </a:p>
        </p:txBody>
      </p:sp>
      <p:sp>
        <p:nvSpPr>
          <p:cNvPr id="10" name="Right Arrow 9"/>
          <p:cNvSpPr/>
          <p:nvPr/>
        </p:nvSpPr>
        <p:spPr>
          <a:xfrm>
            <a:off x="7524328" y="476672"/>
            <a:ext cx="1512168" cy="360000"/>
          </a:xfrm>
          <a:prstGeom prst="rightArrow">
            <a:avLst>
              <a:gd name="adj1" fmla="val 10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Elekter</a:t>
            </a:r>
            <a:endParaRPr lang="et-EE" b="1" dirty="0"/>
          </a:p>
        </p:txBody>
      </p:sp>
      <p:sp>
        <p:nvSpPr>
          <p:cNvPr id="11" name="Right Arrow 10"/>
          <p:cNvSpPr/>
          <p:nvPr/>
        </p:nvSpPr>
        <p:spPr>
          <a:xfrm>
            <a:off x="7524328" y="836712"/>
            <a:ext cx="1512000" cy="360040"/>
          </a:xfrm>
          <a:prstGeom prst="rightArrow">
            <a:avLst>
              <a:gd name="adj1" fmla="val 100000"/>
              <a:gd name="adj2" fmla="val 50000"/>
            </a:avLst>
          </a:prstGeom>
          <a:solidFill>
            <a:schemeClr val="bg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t>Vedelkütus</a:t>
            </a:r>
            <a:endParaRPr lang="et-EE" b="1" dirty="0"/>
          </a:p>
        </p:txBody>
      </p:sp>
      <p:sp>
        <p:nvSpPr>
          <p:cNvPr id="13" name="TextBox 12"/>
          <p:cNvSpPr txBox="1"/>
          <p:nvPr/>
        </p:nvSpPr>
        <p:spPr>
          <a:xfrm>
            <a:off x="4716016" y="1988840"/>
            <a:ext cx="3297378" cy="369332"/>
          </a:xfrm>
          <a:prstGeom prst="rect">
            <a:avLst/>
          </a:prstGeom>
          <a:noFill/>
        </p:spPr>
        <p:txBody>
          <a:bodyPr wrap="none" rtlCol="0">
            <a:spAutoFit/>
          </a:bodyPr>
          <a:lstStyle/>
          <a:p>
            <a:r>
              <a:rPr lang="et-EE" b="1" dirty="0" smtClean="0"/>
              <a:t>Põhjala elektrituru tootmiskulud</a:t>
            </a:r>
            <a:endParaRPr lang="et-EE" b="1" dirty="0"/>
          </a:p>
        </p:txBody>
      </p:sp>
      <p:pic>
        <p:nvPicPr>
          <p:cNvPr id="14" name="Picture 2"/>
          <p:cNvPicPr>
            <a:picLocks noChangeAspect="1" noChangeArrowheads="1"/>
          </p:cNvPicPr>
          <p:nvPr/>
        </p:nvPicPr>
        <p:blipFill>
          <a:blip r:embed="rId3" cstate="print"/>
          <a:srcRect/>
          <a:stretch>
            <a:fillRect/>
          </a:stretch>
        </p:blipFill>
        <p:spPr bwMode="auto">
          <a:xfrm>
            <a:off x="4571999" y="2348880"/>
            <a:ext cx="4462419" cy="2376264"/>
          </a:xfrm>
          <a:prstGeom prst="rect">
            <a:avLst/>
          </a:prstGeom>
          <a:noFill/>
          <a:ln w="9525">
            <a:noFill/>
            <a:miter lim="800000"/>
            <a:headEnd/>
            <a:tailEnd/>
          </a:ln>
          <a:effectLst/>
        </p:spPr>
      </p:pic>
      <p:sp>
        <p:nvSpPr>
          <p:cNvPr id="16" name="TextBox 15"/>
          <p:cNvSpPr txBox="1"/>
          <p:nvPr/>
        </p:nvSpPr>
        <p:spPr>
          <a:xfrm>
            <a:off x="467544" y="1988840"/>
            <a:ext cx="3297378" cy="369332"/>
          </a:xfrm>
          <a:prstGeom prst="rect">
            <a:avLst/>
          </a:prstGeom>
          <a:noFill/>
        </p:spPr>
        <p:txBody>
          <a:bodyPr wrap="none" rtlCol="0">
            <a:spAutoFit/>
          </a:bodyPr>
          <a:lstStyle/>
          <a:p>
            <a:r>
              <a:rPr lang="et-EE" b="1" dirty="0" smtClean="0"/>
              <a:t>Põhjala elektrituru tootmiskulud</a:t>
            </a:r>
            <a:endParaRPr lang="et-EE"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560</Words>
  <Application>Microsoft Office PowerPoint</Application>
  <PresentationFormat>Ekraaniseanss (4:3)</PresentationFormat>
  <Paragraphs>148</Paragraphs>
  <Slides>20</Slides>
  <Notes>3</Notes>
  <HiddenSlides>0</HiddenSlides>
  <MMClips>0</MMClips>
  <ScaleCrop>false</ScaleCrop>
  <HeadingPairs>
    <vt:vector size="4" baseType="variant">
      <vt:variant>
        <vt:lpstr>Kujundus</vt:lpstr>
      </vt:variant>
      <vt:variant>
        <vt:i4>1</vt:i4>
      </vt:variant>
      <vt:variant>
        <vt:lpstr>Slaidipealkirjad</vt:lpstr>
      </vt:variant>
      <vt:variant>
        <vt:i4>20</vt:i4>
      </vt:variant>
    </vt:vector>
  </HeadingPairs>
  <TitlesOfParts>
    <vt:vector size="21" baseType="lpstr">
      <vt:lpstr>Office Theme</vt:lpstr>
      <vt:lpstr>Aruteluks   Põlevkivist toodetud elektrienergia ja põlevkiviõli ekspordi/impordi võimalused 2016 - 2030</vt:lpstr>
      <vt:lpstr>Kokkuvõtteks</vt:lpstr>
      <vt:lpstr>Aastane kaevanduspiir 20 mln tonni piirav Eesti põlevkivi kasutamist alates 2016 aastast</vt:lpstr>
      <vt:lpstr>Põlevkivi kui kütus konkureerib elektritootmises teiste fossiilsete kütustega Põhjala elektriturul</vt:lpstr>
      <vt:lpstr>CO2 kaubanduse mõju tänaste hindade juures on marginaalne, kuna kivisüsi samas seisus Liiga poliitiline valdkond1</vt:lpstr>
      <vt:lpstr>Elektritootmine – turu suurus on määratud ühendusvõimsustega</vt:lpstr>
      <vt:lpstr>Balti riikide elektriturg on väike võrreldes naabritega</vt:lpstr>
      <vt:lpstr>Väävliheitmed ei ole piiravaks tänu puhastusseadmetele</vt:lpstr>
      <vt:lpstr>Põlevkivi konkureerib Nordpooli korraldatud turul põlevkivi ja maagaasiga </vt:lpstr>
      <vt:lpstr>Õlitootmise konkurentsivõime sõltub peamiselt nafta maailmaturu hindadest, mis on volatiilne</vt:lpstr>
      <vt:lpstr>Vajandus primaarenergia järgi maailmas kasvab. Aasiast. Uute allikate hind ca 90$/bbl</vt:lpstr>
      <vt:lpstr>Õli ekspordi stsenaariumid – sõltub EU keskkonnapoliitikast kuid turgu on piisavalt</vt:lpstr>
      <vt:lpstr>Eesti energiabilanss 2011 Eksport/Import</vt:lpstr>
      <vt:lpstr> LISAD</vt:lpstr>
      <vt:lpstr>PowerPointi esitlus</vt:lpstr>
      <vt:lpstr>Elektrituru suurus</vt:lpstr>
      <vt:lpstr>PowerPointi esitlus</vt:lpstr>
      <vt:lpstr>Põhjamaades elektritoodanb energiaallikate lõikes</vt:lpstr>
      <vt:lpstr>PowerPointi esitlus</vt:lpstr>
      <vt:lpstr>Perioodil 2016 – 2030 põlevkivi elektrijaamade tööaeg väheneb sarnaseks kivisöejaamadega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Aruteluks   Põlevkivist toodetud elektrienergia ja põlevkiviõli ekspordi/impordi võimalused 2016 - 2030</dc:title>
  <dc:creator>Peeter</dc:creator>
  <cp:lastModifiedBy>Kasutaja</cp:lastModifiedBy>
  <cp:revision>33</cp:revision>
  <dcterms:created xsi:type="dcterms:W3CDTF">2012-12-19T22:30:54Z</dcterms:created>
  <dcterms:modified xsi:type="dcterms:W3CDTF">2013-01-04T09:11:58Z</dcterms:modified>
</cp:coreProperties>
</file>